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slides/slide79.xml" ContentType="application/vnd.openxmlformats-officedocument.presentationml.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4"/>
  </p:notesMasterIdLst>
  <p:handoutMasterIdLst>
    <p:handoutMasterId r:id="rId85"/>
  </p:handoutMasterIdLst>
  <p:sldIdLst>
    <p:sldId id="269" r:id="rId2"/>
    <p:sldId id="593" r:id="rId3"/>
    <p:sldId id="594" r:id="rId4"/>
    <p:sldId id="690" r:id="rId5"/>
    <p:sldId id="691" r:id="rId6"/>
    <p:sldId id="673" r:id="rId7"/>
    <p:sldId id="674" r:id="rId8"/>
    <p:sldId id="675" r:id="rId9"/>
    <p:sldId id="676" r:id="rId10"/>
    <p:sldId id="677" r:id="rId11"/>
    <p:sldId id="678" r:id="rId12"/>
    <p:sldId id="688" r:id="rId13"/>
    <p:sldId id="611" r:id="rId14"/>
    <p:sldId id="692" r:id="rId15"/>
    <p:sldId id="693" r:id="rId16"/>
    <p:sldId id="694" r:id="rId17"/>
    <p:sldId id="599" r:id="rId18"/>
    <p:sldId id="669" r:id="rId19"/>
    <p:sldId id="670" r:id="rId20"/>
    <p:sldId id="704" r:id="rId21"/>
    <p:sldId id="656" r:id="rId22"/>
    <p:sldId id="547" r:id="rId23"/>
    <p:sldId id="658" r:id="rId24"/>
    <p:sldId id="659" r:id="rId25"/>
    <p:sldId id="610" r:id="rId26"/>
    <p:sldId id="600" r:id="rId27"/>
    <p:sldId id="617" r:id="rId28"/>
    <p:sldId id="618" r:id="rId29"/>
    <p:sldId id="612" r:id="rId30"/>
    <p:sldId id="613" r:id="rId31"/>
    <p:sldId id="614" r:id="rId32"/>
    <p:sldId id="615" r:id="rId33"/>
    <p:sldId id="616" r:id="rId34"/>
    <p:sldId id="664" r:id="rId35"/>
    <p:sldId id="705" r:id="rId36"/>
    <p:sldId id="709" r:id="rId37"/>
    <p:sldId id="710" r:id="rId38"/>
    <p:sldId id="711" r:id="rId39"/>
    <p:sldId id="706" r:id="rId40"/>
    <p:sldId id="707" r:id="rId41"/>
    <p:sldId id="708" r:id="rId42"/>
    <p:sldId id="631" r:id="rId43"/>
    <p:sldId id="626" r:id="rId44"/>
    <p:sldId id="671" r:id="rId45"/>
    <p:sldId id="627" r:id="rId46"/>
    <p:sldId id="661" r:id="rId47"/>
    <p:sldId id="628" r:id="rId48"/>
    <p:sldId id="629" r:id="rId49"/>
    <p:sldId id="622" r:id="rId50"/>
    <p:sldId id="623" r:id="rId51"/>
    <p:sldId id="662" r:id="rId52"/>
    <p:sldId id="655" r:id="rId53"/>
    <p:sldId id="652" r:id="rId54"/>
    <p:sldId id="653" r:id="rId55"/>
    <p:sldId id="654" r:id="rId56"/>
    <p:sldId id="639" r:id="rId57"/>
    <p:sldId id="558" r:id="rId58"/>
    <p:sldId id="559" r:id="rId59"/>
    <p:sldId id="560" r:id="rId60"/>
    <p:sldId id="633" r:id="rId61"/>
    <p:sldId id="641" r:id="rId62"/>
    <p:sldId id="657" r:id="rId63"/>
    <p:sldId id="642" r:id="rId64"/>
    <p:sldId id="647" r:id="rId65"/>
    <p:sldId id="580" r:id="rId66"/>
    <p:sldId id="660" r:id="rId67"/>
    <p:sldId id="581" r:id="rId68"/>
    <p:sldId id="582" r:id="rId69"/>
    <p:sldId id="634" r:id="rId70"/>
    <p:sldId id="682" r:id="rId71"/>
    <p:sldId id="683" r:id="rId72"/>
    <p:sldId id="685" r:id="rId73"/>
    <p:sldId id="686" r:id="rId74"/>
    <p:sldId id="695" r:id="rId75"/>
    <p:sldId id="696" r:id="rId76"/>
    <p:sldId id="697" r:id="rId77"/>
    <p:sldId id="698" r:id="rId78"/>
    <p:sldId id="699" r:id="rId79"/>
    <p:sldId id="700" r:id="rId80"/>
    <p:sldId id="701" r:id="rId81"/>
    <p:sldId id="702" r:id="rId82"/>
    <p:sldId id="703" r:id="rId83"/>
  </p:sldIdLst>
  <p:sldSz cx="9144000" cy="6858000" type="screen4x3"/>
  <p:notesSz cx="7315200" cy="96012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FFFF"/>
    <a:srgbClr val="99CCFF"/>
    <a:srgbClr val="66CCFF"/>
    <a:srgbClr val="336699"/>
    <a:srgbClr val="CCFFFF"/>
    <a:srgbClr val="006600"/>
    <a:srgbClr val="003300"/>
    <a:srgbClr val="99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85" autoAdjust="0"/>
  </p:normalViewPr>
  <p:slideViewPr>
    <p:cSldViewPr>
      <p:cViewPr varScale="1">
        <p:scale>
          <a:sx n="67" d="100"/>
          <a:sy n="67" d="100"/>
        </p:scale>
        <p:origin x="-402" y="-10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1021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fr-FR"/>
          </a:p>
        </p:txBody>
      </p:sp>
      <p:sp>
        <p:nvSpPr>
          <p:cNvPr id="3" name="Espace réservé de la date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atin typeface="Arial" charset="0"/>
                <a:cs typeface="Arial" charset="0"/>
              </a:defRPr>
            </a:lvl1pPr>
          </a:lstStyle>
          <a:p>
            <a:pPr>
              <a:defRPr/>
            </a:pPr>
            <a:fld id="{9592FDFE-9000-4BC8-8F4B-CFB0489C1ED1}" type="datetimeFigureOut">
              <a:rPr lang="fr-FR"/>
              <a:pPr>
                <a:defRPr/>
              </a:pPr>
              <a:t>01/02/2011</a:t>
            </a:fld>
            <a:endParaRPr lang="fr-FR"/>
          </a:p>
        </p:txBody>
      </p:sp>
      <p:sp>
        <p:nvSpPr>
          <p:cNvPr id="4" name="Espace réservé du pied de page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283AF7E5-E012-4F99-BED9-45B47DC53DE0}"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fr-FR"/>
          </a:p>
        </p:txBody>
      </p:sp>
      <p:sp>
        <p:nvSpPr>
          <p:cNvPr id="2253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fr-FR"/>
          </a:p>
        </p:txBody>
      </p:sp>
      <p:sp>
        <p:nvSpPr>
          <p:cNvPr id="7475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2253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fr-FR"/>
          </a:p>
        </p:txBody>
      </p:sp>
      <p:sp>
        <p:nvSpPr>
          <p:cNvPr id="2253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32983F61-CB3B-4ED5-BEF8-B502A6826FCD}"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a:xfrm>
            <a:off x="1257300" y="719138"/>
            <a:ext cx="4802188" cy="3602037"/>
          </a:xfrm>
          <a:ln/>
        </p:spPr>
      </p:sp>
      <p:sp>
        <p:nvSpPr>
          <p:cNvPr id="148483" name="Rectangle 3"/>
          <p:cNvSpPr>
            <a:spLocks noGrp="1" noChangeArrowheads="1"/>
          </p:cNvSpPr>
          <p:nvPr>
            <p:ph type="body" idx="1"/>
          </p:nvPr>
        </p:nvSpPr>
        <p:spPr>
          <a:xfrm>
            <a:off x="730250" y="4560888"/>
            <a:ext cx="5854700" cy="4321175"/>
          </a:xfrm>
          <a:noFill/>
          <a:ln/>
        </p:spPr>
        <p:txBody>
          <a:bodyPr lIns="94768" tIns="47384" rIns="94768" bIns="47384"/>
          <a:lstStyle/>
          <a:p>
            <a:pPr eaLnBrk="1" hangingPunct="1"/>
            <a:endParaRPr lang="fr-FR" smtClean="0"/>
          </a:p>
        </p:txBody>
      </p:sp>
      <p:sp>
        <p:nvSpPr>
          <p:cNvPr id="148484" name="Espace réservé du numéro de diapositive 3"/>
          <p:cNvSpPr txBox="1">
            <a:spLocks noGrp="1"/>
          </p:cNvSpPr>
          <p:nvPr/>
        </p:nvSpPr>
        <p:spPr bwMode="auto">
          <a:xfrm>
            <a:off x="4143375" y="9118600"/>
            <a:ext cx="3170238" cy="481013"/>
          </a:xfrm>
          <a:prstGeom prst="rect">
            <a:avLst/>
          </a:prstGeom>
          <a:noFill/>
          <a:ln w="9525">
            <a:noFill/>
            <a:miter lim="800000"/>
            <a:headEnd/>
            <a:tailEnd/>
          </a:ln>
        </p:spPr>
        <p:txBody>
          <a:bodyPr lIns="94768" tIns="47384" rIns="94768" bIns="47384" anchor="b"/>
          <a:lstStyle/>
          <a:p>
            <a:pPr algn="r"/>
            <a:fld id="{62A4A9C3-185B-48CE-9341-CD350B797CE1}" type="slidenum">
              <a:rPr lang="fr-FR" sz="1200"/>
              <a:pPr algn="r"/>
              <a:t>14</a:t>
            </a:fld>
            <a:endParaRPr lang="fr-FR" sz="1200"/>
          </a:p>
        </p:txBody>
      </p:sp>
      <p:sp>
        <p:nvSpPr>
          <p:cNvPr id="148485" name="Espace réservé du pied de page 4"/>
          <p:cNvSpPr txBox="1">
            <a:spLocks noGrp="1"/>
          </p:cNvSpPr>
          <p:nvPr/>
        </p:nvSpPr>
        <p:spPr bwMode="auto">
          <a:xfrm>
            <a:off x="0" y="9118600"/>
            <a:ext cx="3170238" cy="481013"/>
          </a:xfrm>
          <a:prstGeom prst="rect">
            <a:avLst/>
          </a:prstGeom>
          <a:noFill/>
          <a:ln w="9525">
            <a:noFill/>
            <a:miter lim="800000"/>
            <a:headEnd/>
            <a:tailEnd/>
          </a:ln>
        </p:spPr>
        <p:txBody>
          <a:bodyPr lIns="94768" tIns="47384" rIns="94768" bIns="47384" anchor="b"/>
          <a:lstStyle/>
          <a:p>
            <a:endParaRPr lang="fr-FR"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1257300" y="719138"/>
            <a:ext cx="4802188" cy="3602037"/>
          </a:xfrm>
          <a:ln/>
        </p:spPr>
      </p:sp>
      <p:sp>
        <p:nvSpPr>
          <p:cNvPr id="150531" name="Rectangle 3"/>
          <p:cNvSpPr>
            <a:spLocks noGrp="1" noChangeArrowheads="1"/>
          </p:cNvSpPr>
          <p:nvPr>
            <p:ph type="body" idx="1"/>
          </p:nvPr>
        </p:nvSpPr>
        <p:spPr>
          <a:xfrm>
            <a:off x="730250" y="4560888"/>
            <a:ext cx="5854700" cy="4321175"/>
          </a:xfrm>
          <a:noFill/>
          <a:ln/>
        </p:spPr>
        <p:txBody>
          <a:bodyPr lIns="94768" tIns="47384" rIns="94768" bIns="47384"/>
          <a:lstStyle/>
          <a:p>
            <a:pPr eaLnBrk="1" hangingPunct="1"/>
            <a:endParaRPr lang="fr-FR" smtClean="0"/>
          </a:p>
        </p:txBody>
      </p:sp>
      <p:sp>
        <p:nvSpPr>
          <p:cNvPr id="150532" name="Espace réservé du numéro de diapositive 3"/>
          <p:cNvSpPr txBox="1">
            <a:spLocks noGrp="1"/>
          </p:cNvSpPr>
          <p:nvPr/>
        </p:nvSpPr>
        <p:spPr bwMode="auto">
          <a:xfrm>
            <a:off x="4143375" y="9118600"/>
            <a:ext cx="3170238" cy="481013"/>
          </a:xfrm>
          <a:prstGeom prst="rect">
            <a:avLst/>
          </a:prstGeom>
          <a:noFill/>
          <a:ln w="9525">
            <a:noFill/>
            <a:miter lim="800000"/>
            <a:headEnd/>
            <a:tailEnd/>
          </a:ln>
        </p:spPr>
        <p:txBody>
          <a:bodyPr lIns="94768" tIns="47384" rIns="94768" bIns="47384" anchor="b"/>
          <a:lstStyle/>
          <a:p>
            <a:pPr algn="r"/>
            <a:fld id="{DA85C5D2-E0B8-4140-82AB-F30837A11AD9}" type="slidenum">
              <a:rPr lang="fr-FR" sz="1200"/>
              <a:pPr algn="r"/>
              <a:t>15</a:t>
            </a:fld>
            <a:endParaRPr lang="fr-FR" sz="1200"/>
          </a:p>
        </p:txBody>
      </p:sp>
      <p:sp>
        <p:nvSpPr>
          <p:cNvPr id="150533" name="Espace réservé du pied de page 4"/>
          <p:cNvSpPr txBox="1">
            <a:spLocks noGrp="1"/>
          </p:cNvSpPr>
          <p:nvPr/>
        </p:nvSpPr>
        <p:spPr bwMode="auto">
          <a:xfrm>
            <a:off x="0" y="9118600"/>
            <a:ext cx="3170238" cy="481013"/>
          </a:xfrm>
          <a:prstGeom prst="rect">
            <a:avLst/>
          </a:prstGeom>
          <a:noFill/>
          <a:ln w="9525">
            <a:noFill/>
            <a:miter lim="800000"/>
            <a:headEnd/>
            <a:tailEnd/>
          </a:ln>
        </p:spPr>
        <p:txBody>
          <a:bodyPr lIns="94768" tIns="47384" rIns="94768" bIns="47384" anchor="b"/>
          <a:lstStyle/>
          <a:p>
            <a:endParaRPr lang="fr-FR"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xfrm>
            <a:off x="1257300" y="719138"/>
            <a:ext cx="4802188" cy="3602037"/>
          </a:xfrm>
          <a:ln/>
        </p:spPr>
      </p:sp>
      <p:sp>
        <p:nvSpPr>
          <p:cNvPr id="152579" name="Rectangle 3"/>
          <p:cNvSpPr>
            <a:spLocks noGrp="1" noChangeArrowheads="1"/>
          </p:cNvSpPr>
          <p:nvPr>
            <p:ph type="body" idx="1"/>
          </p:nvPr>
        </p:nvSpPr>
        <p:spPr>
          <a:xfrm>
            <a:off x="730250" y="4560888"/>
            <a:ext cx="5854700" cy="4321175"/>
          </a:xfrm>
          <a:noFill/>
          <a:ln/>
        </p:spPr>
        <p:txBody>
          <a:bodyPr lIns="94768" tIns="47384" rIns="94768" bIns="47384"/>
          <a:lstStyle/>
          <a:p>
            <a:pPr eaLnBrk="1" hangingPunct="1"/>
            <a:endParaRPr lang="fr-FR" smtClean="0"/>
          </a:p>
        </p:txBody>
      </p:sp>
      <p:sp>
        <p:nvSpPr>
          <p:cNvPr id="152580" name="Espace réservé du numéro de diapositive 3"/>
          <p:cNvSpPr txBox="1">
            <a:spLocks noGrp="1"/>
          </p:cNvSpPr>
          <p:nvPr/>
        </p:nvSpPr>
        <p:spPr bwMode="auto">
          <a:xfrm>
            <a:off x="4143375" y="9118600"/>
            <a:ext cx="3170238" cy="481013"/>
          </a:xfrm>
          <a:prstGeom prst="rect">
            <a:avLst/>
          </a:prstGeom>
          <a:noFill/>
          <a:ln w="9525">
            <a:noFill/>
            <a:miter lim="800000"/>
            <a:headEnd/>
            <a:tailEnd/>
          </a:ln>
        </p:spPr>
        <p:txBody>
          <a:bodyPr lIns="94768" tIns="47384" rIns="94768" bIns="47384" anchor="b"/>
          <a:lstStyle/>
          <a:p>
            <a:pPr algn="r"/>
            <a:fld id="{77B8CA34-E825-4CBD-AECC-6C421CFD73EF}" type="slidenum">
              <a:rPr lang="fr-FR" sz="1200"/>
              <a:pPr algn="r"/>
              <a:t>16</a:t>
            </a:fld>
            <a:endParaRPr lang="fr-FR" sz="1200"/>
          </a:p>
        </p:txBody>
      </p:sp>
      <p:sp>
        <p:nvSpPr>
          <p:cNvPr id="152581" name="Espace réservé du pied de page 4"/>
          <p:cNvSpPr txBox="1">
            <a:spLocks noGrp="1"/>
          </p:cNvSpPr>
          <p:nvPr/>
        </p:nvSpPr>
        <p:spPr bwMode="auto">
          <a:xfrm>
            <a:off x="0" y="9118600"/>
            <a:ext cx="3170238" cy="481013"/>
          </a:xfrm>
          <a:prstGeom prst="rect">
            <a:avLst/>
          </a:prstGeom>
          <a:noFill/>
          <a:ln w="9525">
            <a:noFill/>
            <a:miter lim="800000"/>
            <a:headEnd/>
            <a:tailEnd/>
          </a:ln>
        </p:spPr>
        <p:txBody>
          <a:bodyPr lIns="94768" tIns="47384" rIns="94768" bIns="47384" anchor="b"/>
          <a:lstStyle/>
          <a:p>
            <a:endParaRPr lang="fr-F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r>
              <a:rPr lang="fr-FR" smtClean="0"/>
              <a:t>:: émise par une banque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p:txBody>
          <a:bodyPr/>
          <a:lstStyle>
            <a:lvl1pPr>
              <a:defRPr/>
            </a:lvl1pPr>
          </a:lstStyle>
          <a:p>
            <a:pPr>
              <a:defRPr/>
            </a:pPr>
            <a:endParaRPr lang="fr-FR"/>
          </a:p>
        </p:txBody>
      </p:sp>
      <p:sp>
        <p:nvSpPr>
          <p:cNvPr id="5" name="Rectangle 5"/>
          <p:cNvSpPr>
            <a:spLocks noGrp="1" noChangeArrowheads="1"/>
          </p:cNvSpPr>
          <p:nvPr>
            <p:ph type="ftr" sz="quarter" idx="11"/>
          </p:nvPr>
        </p:nvSpPr>
        <p:spPr/>
        <p:txBody>
          <a:bodyPr/>
          <a:lstStyle>
            <a:lvl1pPr>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vl1pPr>
          </a:lstStyle>
          <a:p>
            <a:pPr>
              <a:defRPr/>
            </a:pPr>
            <a:fld id="{B126659A-B572-4BEB-843A-D3B8A754EA1B}" type="slidenum">
              <a:rPr lang="fr-FR"/>
              <a:pPr>
                <a:defRPr/>
              </a:pPr>
              <a:t>‹N°›</a:t>
            </a:fld>
            <a:endParaRPr lang="fr-F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89D617BF-40FF-4482-8177-5453DC0BC029}" type="datetimeFigureOut">
              <a:rPr lang="fr-FR"/>
              <a:pPr>
                <a:defRPr/>
              </a:pPr>
              <a:t>01/02/2011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BAE0A12-D760-42C5-927E-6E7B592D8491}"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p:txBody>
          <a:bodyPr/>
          <a:lstStyle>
            <a:lvl1pPr>
              <a:defRPr/>
            </a:lvl1pPr>
          </a:lstStyle>
          <a:p>
            <a:pPr>
              <a:defRPr/>
            </a:pPr>
            <a:endParaRPr lang="fr-FR"/>
          </a:p>
        </p:txBody>
      </p:sp>
      <p:sp>
        <p:nvSpPr>
          <p:cNvPr id="6" name="Rectangle 5"/>
          <p:cNvSpPr>
            <a:spLocks noGrp="1" noChangeArrowheads="1"/>
          </p:cNvSpPr>
          <p:nvPr>
            <p:ph type="ftr" sz="quarter" idx="11"/>
          </p:nvPr>
        </p:nvSpPr>
        <p:spPr/>
        <p:txBody>
          <a:bodyPr/>
          <a:lstStyle>
            <a:lvl1pPr>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vl1pPr>
          </a:lstStyle>
          <a:p>
            <a:pPr>
              <a:defRPr/>
            </a:pPr>
            <a:fld id="{D1EBDA45-2EE5-42D5-A9DA-0401E5B05B4D}" type="slidenum">
              <a:rPr lang="fr-FR"/>
              <a:pPr>
                <a:defRPr/>
              </a:pPr>
              <a:t>‹N°›</a:t>
            </a:fld>
            <a:endParaRPr lang="fr-F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p:txBody>
          <a:bodyPr/>
          <a:lstStyle>
            <a:lvl1pPr>
              <a:defRPr/>
            </a:lvl1pPr>
          </a:lstStyle>
          <a:p>
            <a:pPr>
              <a:defRPr/>
            </a:pPr>
            <a:endParaRPr lang="fr-FR"/>
          </a:p>
        </p:txBody>
      </p:sp>
      <p:sp>
        <p:nvSpPr>
          <p:cNvPr id="8" name="Rectangle 5"/>
          <p:cNvSpPr>
            <a:spLocks noGrp="1" noChangeArrowheads="1"/>
          </p:cNvSpPr>
          <p:nvPr>
            <p:ph type="ftr" sz="quarter" idx="11"/>
          </p:nvPr>
        </p:nvSpPr>
        <p:spPr/>
        <p:txBody>
          <a:bodyPr/>
          <a:lstStyle>
            <a:lvl1pPr>
              <a:defRPr/>
            </a:lvl1pPr>
          </a:lstStyle>
          <a:p>
            <a:pPr>
              <a:defRPr/>
            </a:pPr>
            <a:endParaRPr lang="fr-FR"/>
          </a:p>
        </p:txBody>
      </p:sp>
      <p:sp>
        <p:nvSpPr>
          <p:cNvPr id="9" name="Rectangle 6"/>
          <p:cNvSpPr>
            <a:spLocks noGrp="1" noChangeArrowheads="1"/>
          </p:cNvSpPr>
          <p:nvPr>
            <p:ph type="sldNum" sz="quarter" idx="12"/>
          </p:nvPr>
        </p:nvSpPr>
        <p:spPr/>
        <p:txBody>
          <a:bodyPr/>
          <a:lstStyle>
            <a:lvl1pPr>
              <a:defRPr/>
            </a:lvl1pPr>
          </a:lstStyle>
          <a:p>
            <a:pPr>
              <a:defRPr/>
            </a:pPr>
            <a:fld id="{47FA9F1A-F5D8-46B0-ADEA-E5B32F391564}" type="slidenum">
              <a:rPr lang="fr-FR"/>
              <a:pPr>
                <a:defRPr/>
              </a:pPr>
              <a:t>‹N°›</a:t>
            </a:fld>
            <a:endParaRPr lang="fr-FR"/>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p:txBody>
          <a:bodyPr/>
          <a:lstStyle>
            <a:lvl1pPr>
              <a:defRPr/>
            </a:lvl1pPr>
          </a:lstStyle>
          <a:p>
            <a:pPr>
              <a:defRPr/>
            </a:pPr>
            <a:endParaRPr lang="fr-FR"/>
          </a:p>
        </p:txBody>
      </p:sp>
      <p:sp>
        <p:nvSpPr>
          <p:cNvPr id="4" name="Rectangle 5"/>
          <p:cNvSpPr>
            <a:spLocks noGrp="1" noChangeArrowheads="1"/>
          </p:cNvSpPr>
          <p:nvPr>
            <p:ph type="ftr" sz="quarter" idx="11"/>
          </p:nvPr>
        </p:nvSpPr>
        <p:spPr/>
        <p:txBody>
          <a:bodyPr/>
          <a:lstStyle>
            <a:lvl1pPr>
              <a:defRPr/>
            </a:lvl1pPr>
          </a:lstStyle>
          <a:p>
            <a:pPr>
              <a:defRPr/>
            </a:pPr>
            <a:endParaRPr lang="fr-FR"/>
          </a:p>
        </p:txBody>
      </p:sp>
      <p:sp>
        <p:nvSpPr>
          <p:cNvPr id="5" name="Rectangle 6"/>
          <p:cNvSpPr>
            <a:spLocks noGrp="1" noChangeArrowheads="1"/>
          </p:cNvSpPr>
          <p:nvPr>
            <p:ph type="sldNum" sz="quarter" idx="12"/>
          </p:nvPr>
        </p:nvSpPr>
        <p:spPr/>
        <p:txBody>
          <a:bodyPr/>
          <a:lstStyle>
            <a:lvl1pPr>
              <a:defRPr/>
            </a:lvl1pPr>
          </a:lstStyle>
          <a:p>
            <a:pPr>
              <a:defRPr/>
            </a:pPr>
            <a:fld id="{19F625A1-E44C-4E70-BB3F-999E61D1CB21}" type="slidenum">
              <a:rPr lang="fr-FR"/>
              <a:pPr>
                <a:defRPr/>
              </a:pPr>
              <a:t>‹N°›</a:t>
            </a:fld>
            <a:endParaRPr lang="fr-F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fr-FR"/>
          </a:p>
        </p:txBody>
      </p:sp>
      <p:sp>
        <p:nvSpPr>
          <p:cNvPr id="3" name="Rectangle 5"/>
          <p:cNvSpPr>
            <a:spLocks noGrp="1" noChangeArrowheads="1"/>
          </p:cNvSpPr>
          <p:nvPr>
            <p:ph type="ftr" sz="quarter" idx="11"/>
          </p:nvPr>
        </p:nvSpPr>
        <p:spPr/>
        <p:txBody>
          <a:bodyPr/>
          <a:lstStyle>
            <a:lvl1pPr>
              <a:defRPr/>
            </a:lvl1pPr>
          </a:lstStyle>
          <a:p>
            <a:pPr>
              <a:defRPr/>
            </a:pPr>
            <a:endParaRPr lang="fr-FR"/>
          </a:p>
        </p:txBody>
      </p:sp>
      <p:sp>
        <p:nvSpPr>
          <p:cNvPr id="4" name="Rectangle 6"/>
          <p:cNvSpPr>
            <a:spLocks noGrp="1" noChangeArrowheads="1"/>
          </p:cNvSpPr>
          <p:nvPr>
            <p:ph type="sldNum" sz="quarter" idx="12"/>
          </p:nvPr>
        </p:nvSpPr>
        <p:spPr/>
        <p:txBody>
          <a:bodyPr/>
          <a:lstStyle>
            <a:lvl1pPr>
              <a:defRPr/>
            </a:lvl1pPr>
          </a:lstStyle>
          <a:p>
            <a:pPr>
              <a:defRPr/>
            </a:pPr>
            <a:fld id="{6E504018-1E4D-441D-A57E-626C10000DB2}" type="slidenum">
              <a:rPr lang="fr-FR"/>
              <a:pPr>
                <a:defRPr/>
              </a:pPr>
              <a:t>‹N°›</a:t>
            </a:fld>
            <a:endParaRPr lang="fr-F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endParaRPr lang="fr-FR"/>
          </a:p>
        </p:txBody>
      </p:sp>
      <p:sp>
        <p:nvSpPr>
          <p:cNvPr id="6" name="Rectangle 5"/>
          <p:cNvSpPr>
            <a:spLocks noGrp="1" noChangeArrowheads="1"/>
          </p:cNvSpPr>
          <p:nvPr>
            <p:ph type="ftr" sz="quarter" idx="11"/>
          </p:nvPr>
        </p:nvSpPr>
        <p:spPr/>
        <p:txBody>
          <a:bodyPr/>
          <a:lstStyle>
            <a:lvl1pPr>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vl1pPr>
          </a:lstStyle>
          <a:p>
            <a:pPr>
              <a:defRPr/>
            </a:pPr>
            <a:fld id="{98DCEA9F-7A0C-480B-B13B-F2D877BCE60E}" type="slidenum">
              <a:rPr lang="fr-FR"/>
              <a:pPr>
                <a:defRPr/>
              </a:pPr>
              <a:t>‹N°›</a:t>
            </a:fld>
            <a:endParaRPr lang="fr-F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endParaRPr lang="fr-FR"/>
          </a:p>
        </p:txBody>
      </p:sp>
      <p:sp>
        <p:nvSpPr>
          <p:cNvPr id="6" name="Rectangle 5"/>
          <p:cNvSpPr>
            <a:spLocks noGrp="1" noChangeArrowheads="1"/>
          </p:cNvSpPr>
          <p:nvPr>
            <p:ph type="ftr" sz="quarter" idx="11"/>
          </p:nvPr>
        </p:nvSpPr>
        <p:spPr/>
        <p:txBody>
          <a:bodyPr/>
          <a:lstStyle>
            <a:lvl1pPr>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vl1pPr>
          </a:lstStyle>
          <a:p>
            <a:pPr>
              <a:defRPr/>
            </a:pPr>
            <a:fld id="{872D56E6-C58B-4B2A-A95A-1AC2BA833F87}" type="slidenum">
              <a:rPr lang="fr-FR"/>
              <a:pPr>
                <a:defRPr/>
              </a:pPr>
              <a:t>‹N°›</a:t>
            </a:fld>
            <a:endParaRPr lang="fr-F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vl1pPr>
          </a:lstStyle>
          <a:p>
            <a:pPr>
              <a:defRPr/>
            </a:pPr>
            <a:endParaRPr lang="fr-FR"/>
          </a:p>
        </p:txBody>
      </p:sp>
      <p:sp>
        <p:nvSpPr>
          <p:cNvPr id="5" name="Rectangle 5"/>
          <p:cNvSpPr>
            <a:spLocks noGrp="1" noChangeArrowheads="1"/>
          </p:cNvSpPr>
          <p:nvPr>
            <p:ph type="ftr" sz="quarter" idx="11"/>
          </p:nvPr>
        </p:nvSpPr>
        <p:spPr/>
        <p:txBody>
          <a:bodyPr/>
          <a:lstStyle>
            <a:lvl1pPr>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vl1pPr>
          </a:lstStyle>
          <a:p>
            <a:pPr>
              <a:defRPr/>
            </a:pPr>
            <a:fld id="{56D1BED5-DD63-47C1-B58E-483E04FB8A1D}" type="slidenum">
              <a:rPr lang="fr-FR"/>
              <a:pPr>
                <a:defRPr/>
              </a:pPr>
              <a:t>‹N°›</a:t>
            </a:fld>
            <a:endParaRPr lang="fr-F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vl1pPr>
          </a:lstStyle>
          <a:p>
            <a:pPr>
              <a:defRPr/>
            </a:pPr>
            <a:endParaRPr lang="fr-FR"/>
          </a:p>
        </p:txBody>
      </p:sp>
      <p:sp>
        <p:nvSpPr>
          <p:cNvPr id="5" name="Rectangle 5"/>
          <p:cNvSpPr>
            <a:spLocks noGrp="1" noChangeArrowheads="1"/>
          </p:cNvSpPr>
          <p:nvPr>
            <p:ph type="ftr" sz="quarter" idx="11"/>
          </p:nvPr>
        </p:nvSpPr>
        <p:spPr/>
        <p:txBody>
          <a:bodyPr/>
          <a:lstStyle>
            <a:lvl1pPr>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vl1pPr>
          </a:lstStyle>
          <a:p>
            <a:pPr>
              <a:defRPr/>
            </a:pPr>
            <a:fld id="{7C397A73-FA2A-49A1-BD9E-C9731B1CBEFF}" type="slidenum">
              <a:rPr lang="fr-FR"/>
              <a:pPr>
                <a:defRPr/>
              </a:pPr>
              <a:t>‹N°›</a:t>
            </a:fld>
            <a:endParaRPr lang="fr-F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F7C6A3DD-A470-4139-BB9B-C5C96286BA22}"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Lst>
  <p:transition>
    <p:dissolv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ous-titre 2"/>
          <p:cNvSpPr>
            <a:spLocks noGrp="1"/>
          </p:cNvSpPr>
          <p:nvPr>
            <p:ph type="subTitle" idx="4294967295"/>
          </p:nvPr>
        </p:nvSpPr>
        <p:spPr>
          <a:xfrm>
            <a:off x="755650" y="1700213"/>
            <a:ext cx="7705725" cy="2520950"/>
          </a:xfrm>
          <a:solidFill>
            <a:srgbClr val="CCCCFF"/>
          </a:solidFill>
        </p:spPr>
        <p:txBody>
          <a:bodyPr/>
          <a:lstStyle/>
          <a:p>
            <a:pPr marL="0" indent="0" algn="ctr" eaLnBrk="1" hangingPunct="1">
              <a:lnSpc>
                <a:spcPct val="90000"/>
              </a:lnSpc>
              <a:buFontTx/>
              <a:buNone/>
            </a:pPr>
            <a:r>
              <a:rPr lang="fr-FR" sz="2000" b="1" dirty="0" smtClean="0"/>
              <a:t>Vulgarisation de </a:t>
            </a:r>
          </a:p>
          <a:p>
            <a:pPr marL="0" indent="0" algn="ctr" eaLnBrk="1" hangingPunct="1">
              <a:lnSpc>
                <a:spcPct val="90000"/>
              </a:lnSpc>
              <a:buFontTx/>
              <a:buNone/>
            </a:pPr>
            <a:r>
              <a:rPr lang="fr-FR" b="1" dirty="0" smtClean="0"/>
              <a:t>LA NOUVELLE REGLEMENTATION DES MARCHES PUBLICS </a:t>
            </a:r>
          </a:p>
          <a:p>
            <a:pPr marL="0" indent="0" algn="ctr" eaLnBrk="1" hangingPunct="1">
              <a:lnSpc>
                <a:spcPct val="90000"/>
              </a:lnSpc>
              <a:buFontTx/>
              <a:buNone/>
            </a:pPr>
            <a:r>
              <a:rPr lang="fr-FR" sz="2000" b="1" dirty="0" smtClean="0"/>
              <a:t>(D.P n° 10-236 du 07/10/2010- JORA n°58)</a:t>
            </a:r>
          </a:p>
          <a:p>
            <a:pPr marL="0" indent="0" algn="ctr" eaLnBrk="1" hangingPunct="1">
              <a:lnSpc>
                <a:spcPct val="90000"/>
              </a:lnSpc>
              <a:buFontTx/>
              <a:buNone/>
            </a:pPr>
            <a:endParaRPr lang="fr-FR" sz="2000" b="1" dirty="0" smtClean="0"/>
          </a:p>
          <a:p>
            <a:pPr marL="0" indent="0" algn="ctr" eaLnBrk="1" hangingPunct="1">
              <a:lnSpc>
                <a:spcPct val="90000"/>
              </a:lnSpc>
              <a:buFontTx/>
              <a:buNone/>
            </a:pPr>
            <a:r>
              <a:rPr lang="fr-FR" sz="1600" b="1" dirty="0" smtClean="0"/>
              <a:t>8 et 9 février 2011</a:t>
            </a:r>
          </a:p>
        </p:txBody>
      </p:sp>
      <p:sp>
        <p:nvSpPr>
          <p:cNvPr id="12291" name="ZoneTexte 5"/>
          <p:cNvSpPr txBox="1">
            <a:spLocks noChangeArrowheads="1"/>
          </p:cNvSpPr>
          <p:nvPr/>
        </p:nvSpPr>
        <p:spPr bwMode="auto">
          <a:xfrm>
            <a:off x="3276600" y="4437063"/>
            <a:ext cx="2160588" cy="1569660"/>
          </a:xfrm>
          <a:prstGeom prst="rect">
            <a:avLst/>
          </a:prstGeom>
          <a:solidFill>
            <a:srgbClr val="CCCCFF"/>
          </a:solidFill>
          <a:ln w="9525">
            <a:noFill/>
            <a:miter lim="800000"/>
            <a:headEnd/>
            <a:tailEnd/>
          </a:ln>
        </p:spPr>
        <p:txBody>
          <a:bodyPr>
            <a:spAutoFit/>
          </a:bodyPr>
          <a:lstStyle/>
          <a:p>
            <a:pPr>
              <a:buFont typeface="Wingdings" pitchFamily="2" charset="2"/>
              <a:buNone/>
            </a:pPr>
            <a:r>
              <a:rPr lang="fr-FR" sz="1600" b="1" dirty="0"/>
              <a:t>Présentée par </a:t>
            </a:r>
            <a:r>
              <a:rPr lang="fr-FR" sz="1600" b="1" dirty="0" smtClean="0"/>
              <a:t>MM. </a:t>
            </a:r>
            <a:endParaRPr lang="fr-FR" sz="1600" b="1" dirty="0"/>
          </a:p>
          <a:p>
            <a:pPr>
              <a:buFont typeface="Wingdings" pitchFamily="2" charset="2"/>
              <a:buNone/>
            </a:pPr>
            <a:endParaRPr lang="fr-FR" sz="1600" b="1" dirty="0"/>
          </a:p>
          <a:p>
            <a:pPr>
              <a:buFont typeface="Wingdings" pitchFamily="2" charset="2"/>
              <a:buNone/>
            </a:pPr>
            <a:r>
              <a:rPr lang="fr-FR" sz="1600" b="1" dirty="0"/>
              <a:t>SABRI  mouloud</a:t>
            </a:r>
          </a:p>
          <a:p>
            <a:pPr>
              <a:buFont typeface="Wingdings" pitchFamily="2" charset="2"/>
              <a:buNone/>
            </a:pPr>
            <a:r>
              <a:rPr lang="fr-FR" sz="1600" b="1" dirty="0" smtClean="0"/>
              <a:t>LALLEM Mohamed</a:t>
            </a:r>
            <a:endParaRPr lang="fr-FR" sz="1600" b="1" dirty="0"/>
          </a:p>
          <a:p>
            <a:pPr>
              <a:buFont typeface="Wingdings" pitchFamily="2" charset="2"/>
              <a:buNone/>
            </a:pPr>
            <a:endParaRPr lang="fr-FR" sz="1600" b="1" dirty="0"/>
          </a:p>
          <a:p>
            <a:pPr>
              <a:buFont typeface="Wingdings" pitchFamily="2" charset="2"/>
              <a:buNone/>
            </a:pPr>
            <a:r>
              <a:rPr lang="fr-FR" sz="1600" b="1" dirty="0"/>
              <a:t>                               </a:t>
            </a:r>
          </a:p>
        </p:txBody>
      </p:sp>
      <p:sp>
        <p:nvSpPr>
          <p:cNvPr id="7" name="Espace réservé du numéro de diapositive 6"/>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endParaRPr lang="fr-FR" sz="1200">
              <a:solidFill>
                <a:schemeClr val="tx1">
                  <a:tint val="75000"/>
                </a:schemeClr>
              </a:solidFill>
              <a:latin typeface="+mn-lt"/>
              <a:cs typeface="+mn-cs"/>
            </a:endParaRPr>
          </a:p>
          <a:p>
            <a:pPr algn="r" fontAlgn="auto">
              <a:spcBef>
                <a:spcPts val="0"/>
              </a:spcBef>
              <a:spcAft>
                <a:spcPts val="0"/>
              </a:spcAft>
              <a:defRPr/>
            </a:pPr>
            <a:fld id="{68A9384C-832E-4498-8BEF-5D0A0BE4F859}" type="slidenum">
              <a:rPr lang="fr-FR" sz="1200">
                <a:solidFill>
                  <a:schemeClr val="tx1">
                    <a:tint val="75000"/>
                  </a:schemeClr>
                </a:solidFill>
                <a:latin typeface="+mn-lt"/>
                <a:cs typeface="+mn-cs"/>
              </a:rPr>
              <a:pPr algn="r" fontAlgn="auto">
                <a:spcBef>
                  <a:spcPts val="0"/>
                </a:spcBef>
                <a:spcAft>
                  <a:spcPts val="0"/>
                </a:spcAft>
                <a:defRPr/>
              </a:pPr>
              <a:t>1</a:t>
            </a:fld>
            <a:endParaRPr lang="fr-FR" sz="1200">
              <a:solidFill>
                <a:schemeClr val="tx1">
                  <a:tint val="75000"/>
                </a:schemeClr>
              </a:solidFill>
              <a:latin typeface="+mn-lt"/>
              <a:cs typeface="+mn-cs"/>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idx="4294967295"/>
          </p:nvPr>
        </p:nvSpPr>
        <p:spPr>
          <a:xfrm>
            <a:off x="684213" y="333375"/>
            <a:ext cx="7127875" cy="1600200"/>
          </a:xfrm>
        </p:spPr>
        <p:txBody>
          <a:bodyPr/>
          <a:lstStyle/>
          <a:p>
            <a:pPr marL="838200" indent="-838200"/>
            <a:r>
              <a:rPr lang="fr-FR" sz="3600" smtClean="0">
                <a:solidFill>
                  <a:srgbClr val="CC3300"/>
                </a:solidFill>
              </a:rPr>
              <a:t>4/ Un droit influencé par les tendances universelles</a:t>
            </a:r>
            <a:r>
              <a:rPr lang="fr-FR" sz="3600" u="sng" smtClean="0">
                <a:solidFill>
                  <a:srgbClr val="CC3300"/>
                </a:solidFill>
              </a:rPr>
              <a:t> </a:t>
            </a:r>
            <a:r>
              <a:rPr lang="fr-FR" sz="3600" smtClean="0">
                <a:solidFill>
                  <a:srgbClr val="CC3300"/>
                </a:solidFill>
              </a:rPr>
              <a:t/>
            </a:r>
            <a:br>
              <a:rPr lang="fr-FR" sz="3600" smtClean="0">
                <a:solidFill>
                  <a:srgbClr val="CC3300"/>
                </a:solidFill>
              </a:rPr>
            </a:br>
            <a:endParaRPr lang="fr-FR" sz="3600" smtClean="0">
              <a:solidFill>
                <a:srgbClr val="CC3300"/>
              </a:solidFill>
            </a:endParaRPr>
          </a:p>
        </p:txBody>
      </p:sp>
      <p:sp>
        <p:nvSpPr>
          <p:cNvPr id="126979" name="Rectangle 3"/>
          <p:cNvSpPr>
            <a:spLocks noGrp="1" noChangeArrowheads="1"/>
          </p:cNvSpPr>
          <p:nvPr>
            <p:ph type="body" idx="4294967295"/>
          </p:nvPr>
        </p:nvSpPr>
        <p:spPr>
          <a:xfrm>
            <a:off x="395288" y="1557338"/>
            <a:ext cx="7848600" cy="3887787"/>
          </a:xfrm>
          <a:solidFill>
            <a:srgbClr val="FFFF00"/>
          </a:solidFill>
        </p:spPr>
        <p:txBody>
          <a:bodyPr/>
          <a:lstStyle/>
          <a:p>
            <a:r>
              <a:rPr lang="fr-FR" smtClean="0"/>
              <a:t>effort de normalisation dans le cadres de l’accord d’association avec l’Union européenne</a:t>
            </a:r>
          </a:p>
          <a:p>
            <a:endParaRPr lang="fr-FR" smtClean="0"/>
          </a:p>
          <a:p>
            <a:r>
              <a:rPr lang="fr-FR" smtClean="0"/>
              <a:t>Mise à niveau par rapport aux principes universels notamment en prévision de l’adhésion de l’Algérie à l’OMC </a:t>
            </a:r>
          </a:p>
          <a:p>
            <a:endParaRPr lang="fr-FR" smtClean="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idx="4294967295"/>
          </p:nvPr>
        </p:nvSpPr>
        <p:spPr>
          <a:xfrm>
            <a:off x="684213" y="260350"/>
            <a:ext cx="6870700" cy="1600200"/>
          </a:xfrm>
        </p:spPr>
        <p:txBody>
          <a:bodyPr/>
          <a:lstStyle/>
          <a:p>
            <a:pPr marL="838200" indent="-838200"/>
            <a:r>
              <a:rPr lang="fr-FR" sz="3600" smtClean="0">
                <a:solidFill>
                  <a:srgbClr val="CC3300"/>
                </a:solidFill>
              </a:rPr>
              <a:t/>
            </a:r>
            <a:br>
              <a:rPr lang="fr-FR" sz="3600" smtClean="0">
                <a:solidFill>
                  <a:srgbClr val="CC3300"/>
                </a:solidFill>
              </a:rPr>
            </a:br>
            <a:r>
              <a:rPr lang="fr-FR" sz="3600" smtClean="0">
                <a:solidFill>
                  <a:srgbClr val="CC3300"/>
                </a:solidFill>
              </a:rPr>
              <a:t>5/ un droit dédié au développement durable  </a:t>
            </a:r>
            <a:r>
              <a:rPr lang="fr-FR" sz="4000" smtClean="0">
                <a:solidFill>
                  <a:srgbClr val="CC3300"/>
                </a:solidFill>
              </a:rPr>
              <a:t> </a:t>
            </a:r>
            <a:br>
              <a:rPr lang="fr-FR" sz="4000" smtClean="0">
                <a:solidFill>
                  <a:srgbClr val="CC3300"/>
                </a:solidFill>
              </a:rPr>
            </a:br>
            <a:endParaRPr lang="fr-FR" sz="4000" smtClean="0">
              <a:solidFill>
                <a:srgbClr val="CC3300"/>
              </a:solidFill>
            </a:endParaRPr>
          </a:p>
        </p:txBody>
      </p:sp>
      <p:sp>
        <p:nvSpPr>
          <p:cNvPr id="128003" name="Rectangle 3"/>
          <p:cNvSpPr>
            <a:spLocks noGrp="1" noChangeArrowheads="1"/>
          </p:cNvSpPr>
          <p:nvPr>
            <p:ph type="body" idx="4294967295"/>
          </p:nvPr>
        </p:nvSpPr>
        <p:spPr>
          <a:xfrm>
            <a:off x="611188" y="1700213"/>
            <a:ext cx="7696200" cy="4249737"/>
          </a:xfrm>
          <a:solidFill>
            <a:srgbClr val="FFFF00"/>
          </a:solidFill>
        </p:spPr>
        <p:txBody>
          <a:bodyPr/>
          <a:lstStyle/>
          <a:p>
            <a:pPr>
              <a:lnSpc>
                <a:spcPct val="80000"/>
              </a:lnSpc>
              <a:buFont typeface="Wingdings" pitchFamily="2" charset="2"/>
              <a:buChar char="q"/>
            </a:pPr>
            <a:r>
              <a:rPr lang="fr-FR" sz="2800" b="1" smtClean="0"/>
              <a:t>Prise en charge de la dimension sociale</a:t>
            </a:r>
          </a:p>
          <a:p>
            <a:pPr>
              <a:lnSpc>
                <a:spcPct val="80000"/>
              </a:lnSpc>
            </a:pPr>
            <a:r>
              <a:rPr lang="fr-FR" sz="2400" smtClean="0"/>
              <a:t>Clauses de travail</a:t>
            </a:r>
          </a:p>
          <a:p>
            <a:pPr>
              <a:lnSpc>
                <a:spcPct val="80000"/>
              </a:lnSpc>
            </a:pPr>
            <a:r>
              <a:rPr lang="fr-FR" sz="2400" smtClean="0"/>
              <a:t>Insertion professionnelle</a:t>
            </a:r>
          </a:p>
          <a:p>
            <a:pPr>
              <a:lnSpc>
                <a:spcPct val="80000"/>
              </a:lnSpc>
            </a:pPr>
            <a:r>
              <a:rPr lang="fr-FR" sz="2400" smtClean="0"/>
              <a:t>Main d’œuvre locale</a:t>
            </a:r>
          </a:p>
          <a:p>
            <a:pPr>
              <a:lnSpc>
                <a:spcPct val="80000"/>
              </a:lnSpc>
            </a:pPr>
            <a:endParaRPr lang="fr-FR" sz="2400" smtClean="0"/>
          </a:p>
          <a:p>
            <a:pPr>
              <a:lnSpc>
                <a:spcPct val="80000"/>
              </a:lnSpc>
              <a:buFont typeface="Wingdings" pitchFamily="2" charset="2"/>
              <a:buChar char="q"/>
            </a:pPr>
            <a:r>
              <a:rPr lang="fr-FR" sz="2800" b="1" smtClean="0"/>
              <a:t>Prise en charge de la dimension environnementale</a:t>
            </a:r>
          </a:p>
          <a:p>
            <a:pPr>
              <a:lnSpc>
                <a:spcPct val="80000"/>
              </a:lnSpc>
            </a:pPr>
            <a:r>
              <a:rPr lang="fr-FR" sz="2400" b="1" smtClean="0"/>
              <a:t>Choix des procèdes technologiques non polluant </a:t>
            </a:r>
          </a:p>
          <a:p>
            <a:pPr>
              <a:lnSpc>
                <a:spcPct val="80000"/>
              </a:lnSpc>
            </a:pPr>
            <a:r>
              <a:rPr lang="fr-FR" sz="2400" b="1" smtClean="0"/>
              <a:t>Respect de la loi 03 10 du 19/07/03</a:t>
            </a:r>
          </a:p>
          <a:p>
            <a:pPr>
              <a:lnSpc>
                <a:spcPct val="80000"/>
              </a:lnSpc>
            </a:pPr>
            <a:r>
              <a:rPr lang="fr-FR" sz="2400" b="1" smtClean="0"/>
              <a:t> (plan national d’action environnementale et de développement durable PNAEDD)</a:t>
            </a:r>
          </a:p>
          <a:p>
            <a:pPr>
              <a:lnSpc>
                <a:spcPct val="80000"/>
              </a:lnSpc>
              <a:buFont typeface="Wingdings" pitchFamily="2" charset="2"/>
              <a:buNone/>
            </a:pPr>
            <a:endParaRPr lang="fr-FR" sz="2400" b="1" smtClean="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idx="4294967295"/>
          </p:nvPr>
        </p:nvSpPr>
        <p:spPr>
          <a:xfrm>
            <a:off x="684213" y="260350"/>
            <a:ext cx="8208962" cy="1600200"/>
          </a:xfrm>
        </p:spPr>
        <p:txBody>
          <a:bodyPr/>
          <a:lstStyle/>
          <a:p>
            <a:pPr marL="838200" indent="-838200"/>
            <a:r>
              <a:rPr lang="fr-FR" sz="3600" smtClean="0">
                <a:solidFill>
                  <a:srgbClr val="CC3300"/>
                </a:solidFill>
              </a:rPr>
              <a:t/>
            </a:r>
            <a:br>
              <a:rPr lang="fr-FR" sz="3600" smtClean="0">
                <a:solidFill>
                  <a:srgbClr val="CC3300"/>
                </a:solidFill>
              </a:rPr>
            </a:br>
            <a:r>
              <a:rPr lang="fr-FR" sz="2800" smtClean="0">
                <a:solidFill>
                  <a:srgbClr val="CC3300"/>
                </a:solidFill>
              </a:rPr>
              <a:t>6. Disponibilité de l’information économique sur les marchés publics</a:t>
            </a:r>
            <a:r>
              <a:rPr lang="fr-FR" sz="3600" smtClean="0">
                <a:solidFill>
                  <a:srgbClr val="CC3300"/>
                </a:solidFill>
              </a:rPr>
              <a:t>  </a:t>
            </a:r>
            <a:r>
              <a:rPr lang="fr-FR" sz="4000" smtClean="0">
                <a:solidFill>
                  <a:srgbClr val="CC3300"/>
                </a:solidFill>
              </a:rPr>
              <a:t> </a:t>
            </a:r>
            <a:br>
              <a:rPr lang="fr-FR" sz="4000" smtClean="0">
                <a:solidFill>
                  <a:srgbClr val="CC3300"/>
                </a:solidFill>
              </a:rPr>
            </a:br>
            <a:endParaRPr lang="fr-FR" sz="4000" smtClean="0">
              <a:solidFill>
                <a:srgbClr val="CC3300"/>
              </a:solidFill>
            </a:endParaRPr>
          </a:p>
        </p:txBody>
      </p:sp>
      <p:sp>
        <p:nvSpPr>
          <p:cNvPr id="143363" name="Rectangle 3"/>
          <p:cNvSpPr>
            <a:spLocks noGrp="1" noChangeArrowheads="1"/>
          </p:cNvSpPr>
          <p:nvPr>
            <p:ph type="body" idx="4294967295"/>
          </p:nvPr>
        </p:nvSpPr>
        <p:spPr>
          <a:xfrm>
            <a:off x="611188" y="1989138"/>
            <a:ext cx="7696200" cy="3960812"/>
          </a:xfrm>
          <a:solidFill>
            <a:srgbClr val="FFFF00"/>
          </a:solidFill>
        </p:spPr>
        <p:txBody>
          <a:bodyPr/>
          <a:lstStyle/>
          <a:p>
            <a:pPr>
              <a:lnSpc>
                <a:spcPct val="80000"/>
              </a:lnSpc>
              <a:buFont typeface="Wingdings" pitchFamily="2" charset="2"/>
              <a:buChar char="q"/>
            </a:pPr>
            <a:r>
              <a:rPr lang="fr-FR" b="1" smtClean="0"/>
              <a:t>Création de l’observatoire de la commande publique</a:t>
            </a:r>
          </a:p>
          <a:p>
            <a:pPr>
              <a:lnSpc>
                <a:spcPct val="80000"/>
              </a:lnSpc>
              <a:buFont typeface="Wingdings" pitchFamily="2" charset="2"/>
              <a:buNone/>
            </a:pPr>
            <a:r>
              <a:rPr lang="fr-FR" sz="2800" smtClean="0"/>
              <a:t> - effectuer annuellement le recensement économique de la commande publique (à travers les fiches statistique transmises obligatoirement par les S/C)</a:t>
            </a:r>
          </a:p>
          <a:p>
            <a:pPr>
              <a:lnSpc>
                <a:spcPct val="80000"/>
              </a:lnSpc>
              <a:buFont typeface="Wingdings" pitchFamily="2" charset="2"/>
              <a:buNone/>
            </a:pPr>
            <a:r>
              <a:rPr lang="fr-FR" sz="2800" smtClean="0"/>
              <a:t> - analyser les données éco et tech de la CP</a:t>
            </a:r>
          </a:p>
          <a:p>
            <a:pPr>
              <a:lnSpc>
                <a:spcPct val="80000"/>
              </a:lnSpc>
              <a:buFont typeface="Wingdings" pitchFamily="2" charset="2"/>
              <a:buNone/>
            </a:pPr>
            <a:r>
              <a:rPr lang="fr-FR" sz="2800" smtClean="0"/>
              <a:t> - faire des recommandation au gouvernement pour améliorer la réalisation des marchés publics</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25603" name="Rectangle 4"/>
          <p:cNvSpPr>
            <a:spLocks noGrp="1" noChangeArrowheads="1"/>
          </p:cNvSpPr>
          <p:nvPr>
            <p:ph type="title" idx="4294967295"/>
          </p:nvPr>
        </p:nvSpPr>
        <p:spPr>
          <a:xfrm>
            <a:off x="684213" y="188913"/>
            <a:ext cx="8243887" cy="836612"/>
          </a:xfrm>
          <a:solidFill>
            <a:srgbClr val="FFFFCC"/>
          </a:solidFill>
        </p:spPr>
        <p:txBody>
          <a:bodyPr anchor="b"/>
          <a:lstStyle/>
          <a:p>
            <a:r>
              <a:rPr lang="fr-FR" sz="2400" b="1" smtClean="0"/>
              <a:t/>
            </a:r>
            <a:br>
              <a:rPr lang="fr-FR" sz="2400" b="1" smtClean="0"/>
            </a:br>
            <a:r>
              <a:rPr lang="fr-FR" sz="2400" b="1" smtClean="0"/>
              <a:t/>
            </a:r>
            <a:br>
              <a:rPr lang="fr-FR" sz="2400" b="1" smtClean="0"/>
            </a:br>
            <a:r>
              <a:rPr lang="fr-FR" sz="2400" b="1" smtClean="0"/>
              <a:t/>
            </a:r>
            <a:br>
              <a:rPr lang="fr-FR" sz="2400" b="1" smtClean="0"/>
            </a:br>
            <a:r>
              <a:rPr lang="fr-FR" sz="2800" b="1" smtClean="0"/>
              <a:t>Consécration des 3 principes fondamentaux  de passation des marchés publics (Art. 3 )</a:t>
            </a:r>
          </a:p>
        </p:txBody>
      </p:sp>
      <p:pic>
        <p:nvPicPr>
          <p:cNvPr id="25604" name="Espace réservé du contenu 10"/>
          <p:cNvPicPr>
            <a:picLocks noGrp="1" noChangeArrowheads="1"/>
          </p:cNvPicPr>
          <p:nvPr>
            <p:ph idx="4294967295"/>
          </p:nvPr>
        </p:nvPicPr>
        <p:blipFill>
          <a:blip r:embed="rId2" cstate="print"/>
          <a:srcRect/>
          <a:stretch>
            <a:fillRect/>
          </a:stretch>
        </p:blipFill>
        <p:spPr>
          <a:xfrm>
            <a:off x="835025" y="1268413"/>
            <a:ext cx="7943850" cy="5187950"/>
          </a:xfrm>
          <a:ln>
            <a:solidFill>
              <a:schemeClr val="accent1"/>
            </a:solidFill>
          </a:ln>
        </p:spPr>
      </p:pic>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idx="4294967295"/>
          </p:nvPr>
        </p:nvSpPr>
        <p:spPr>
          <a:xfrm>
            <a:off x="928688" y="-71438"/>
            <a:ext cx="8064500" cy="684213"/>
          </a:xfrm>
        </p:spPr>
        <p:txBody>
          <a:bodyPr anchor="b"/>
          <a:lstStyle/>
          <a:p>
            <a:pPr eaLnBrk="1" hangingPunct="1"/>
            <a:r>
              <a:rPr lang="fr-FR" sz="2400" smtClean="0">
                <a:solidFill>
                  <a:schemeClr val="tx1"/>
                </a:solidFill>
              </a:rPr>
              <a:t>LIBRE ACCÈS À LA COMMANDE PUBLIQUE</a:t>
            </a:r>
            <a:r>
              <a:rPr lang="fr-FR" sz="3200" smtClean="0">
                <a:solidFill>
                  <a:schemeClr val="tx1"/>
                </a:solidFill>
              </a:rPr>
              <a:t> </a:t>
            </a:r>
          </a:p>
        </p:txBody>
      </p:sp>
      <p:sp>
        <p:nvSpPr>
          <p:cNvPr id="11"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defRPr/>
            </a:pPr>
            <a:endParaRPr lang="fr-FR" sz="2000" b="1" cap="all" dirty="0">
              <a:solidFill>
                <a:schemeClr val="bg1"/>
              </a:solidFill>
              <a:latin typeface="Verdana" pitchFamily="34" charset="0"/>
              <a:ea typeface="+mj-ea"/>
              <a:cs typeface="+mj-cs"/>
            </a:endParaRPr>
          </a:p>
        </p:txBody>
      </p:sp>
      <p:sp>
        <p:nvSpPr>
          <p:cNvPr id="6" name="Rectangle 2050"/>
          <p:cNvSpPr txBox="1">
            <a:spLocks/>
          </p:cNvSpPr>
          <p:nvPr/>
        </p:nvSpPr>
        <p:spPr bwMode="auto">
          <a:xfrm rot="16200000">
            <a:off x="-2199481" y="3158332"/>
            <a:ext cx="5429250" cy="684212"/>
          </a:xfrm>
          <a:prstGeom prst="rect">
            <a:avLst/>
          </a:prstGeom>
          <a:noFill/>
          <a:ln w="9525">
            <a:noFill/>
            <a:miter lim="800000"/>
            <a:headEnd/>
            <a:tailEnd/>
          </a:ln>
        </p:spPr>
        <p:txBody>
          <a:bodyPr anchor="ctr"/>
          <a:lstStyle/>
          <a:p>
            <a:pPr algn="ctr" eaLnBrk="0" hangingPunct="0">
              <a:defRPr/>
            </a:pPr>
            <a:r>
              <a:rPr lang="fr-FR" sz="2000" b="1" cap="all" dirty="0">
                <a:solidFill>
                  <a:schemeClr val="bg1"/>
                </a:solidFill>
                <a:latin typeface="Verdana" pitchFamily="34" charset="0"/>
                <a:cs typeface="+mn-cs"/>
              </a:rPr>
              <a:t>LE CADRE RÉGLEMENTAIRE</a:t>
            </a:r>
          </a:p>
          <a:p>
            <a:pPr algn="ctr" eaLnBrk="0" hangingPunct="0">
              <a:defRPr/>
            </a:pPr>
            <a:endParaRPr lang="fr-FR" sz="2000" b="1" cap="all" dirty="0">
              <a:solidFill>
                <a:schemeClr val="bg1"/>
              </a:solidFill>
              <a:latin typeface="Verdana" pitchFamily="34" charset="0"/>
              <a:ea typeface="+mj-ea"/>
              <a:cs typeface="+mj-cs"/>
            </a:endParaRPr>
          </a:p>
        </p:txBody>
      </p:sp>
      <p:graphicFrame>
        <p:nvGraphicFramePr>
          <p:cNvPr id="147486" name="Group 30"/>
          <p:cNvGraphicFramePr>
            <a:graphicFrameLocks noGrp="1"/>
          </p:cNvGraphicFramePr>
          <p:nvPr/>
        </p:nvGraphicFramePr>
        <p:xfrm>
          <a:off x="1331913" y="1196975"/>
          <a:ext cx="7058025" cy="4961192"/>
        </p:xfrm>
        <a:graphic>
          <a:graphicData uri="http://schemas.openxmlformats.org/drawingml/2006/table">
            <a:tbl>
              <a:tblPr/>
              <a:tblGrid>
                <a:gridCol w="2281237"/>
                <a:gridCol w="4776788"/>
              </a:tblGrid>
              <a:tr h="7000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1" u="none" strike="noStrike" cap="none" normalizeH="0" baseline="0" smtClean="0">
                          <a:ln>
                            <a:noFill/>
                          </a:ln>
                          <a:solidFill>
                            <a:schemeClr val="tx2"/>
                          </a:solidFill>
                          <a:effectLst/>
                          <a:latin typeface="Arial" charset="0"/>
                          <a:cs typeface="Arial" charset="0"/>
                        </a:rPr>
                        <a:t>ÉNONCÉ DU PRINCIPE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2"/>
                          </a:solidFill>
                          <a:effectLst/>
                          <a:latin typeface="Arial" charset="0"/>
                          <a:cs typeface="Arial" charset="0"/>
                        </a:rPr>
                        <a:t>MISE EN OEUVRE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417513">
                <a:tc rowSpan="6">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8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8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8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L’accès à la commande publique doit être </a:t>
                      </a:r>
                      <a:r>
                        <a:rPr kumimoji="0" lang="fr-FR" sz="1800" b="1" i="0" u="none" strike="noStrike" cap="none" normalizeH="0" baseline="0" smtClean="0">
                          <a:ln>
                            <a:noFill/>
                          </a:ln>
                          <a:solidFill>
                            <a:schemeClr val="tx2"/>
                          </a:solidFill>
                          <a:effectLst/>
                          <a:latin typeface="Arial" charset="0"/>
                          <a:cs typeface="Arial" charset="0"/>
                        </a:rPr>
                        <a:t>libre et impartial</a:t>
                      </a:r>
                      <a:r>
                        <a:rPr kumimoji="0" lang="fr-FR" sz="1800" b="1" i="0" u="none" strike="noStrike" cap="none" normalizeH="0" baseline="0" smtClean="0">
                          <a:ln>
                            <a:noFill/>
                          </a:ln>
                          <a:solidFill>
                            <a:schemeClr val="tx1"/>
                          </a:solidFill>
                          <a:effectLst/>
                          <a:latin typeface="Arial" charset="0"/>
                          <a:cs typeface="Arial" charset="0"/>
                        </a:rPr>
                        <a:t>. ce principe prohibe donc </a:t>
                      </a:r>
                      <a:r>
                        <a:rPr kumimoji="0" lang="fr-FR" sz="1800" b="1" i="0" u="none" strike="noStrike" cap="none" normalizeH="0" baseline="0" smtClean="0">
                          <a:ln>
                            <a:noFill/>
                          </a:ln>
                          <a:solidFill>
                            <a:schemeClr val="tx2"/>
                          </a:solidFill>
                          <a:effectLst/>
                          <a:latin typeface="Arial" charset="0"/>
                          <a:cs typeface="Arial" charset="0"/>
                        </a:rPr>
                        <a:t>l’exclusion</a:t>
                      </a:r>
                      <a:r>
                        <a:rPr kumimoji="0" lang="fr-FR" sz="1800" b="1" i="0" u="none" strike="noStrike" cap="none" normalizeH="0" baseline="0" smtClean="0">
                          <a:ln>
                            <a:noFill/>
                          </a:ln>
                          <a:solidFill>
                            <a:schemeClr val="tx1"/>
                          </a:solidFill>
                          <a:effectLst/>
                          <a:latin typeface="Arial" charset="0"/>
                          <a:cs typeface="Arial" charset="0"/>
                        </a:rPr>
                        <a:t> des candidats</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8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8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8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Plus large publicité</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719138">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L’accès se fait sur la base de conditions minimales d’éligibilité (AOR)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487363">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Clarté des besoins exprimés dans le CDC</a:t>
                      </a:r>
                      <a:endParaRPr kumimoji="0" lang="fr-FR" sz="1800" b="1" i="1"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622300">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Le choix du mode justifié par les objectifs assignés au service contractant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619125">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Critères objectifs et non discriminatoires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812800">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Délai de préparation adéquat</a:t>
                      </a:r>
                      <a:endParaRPr kumimoji="0" lang="fr-FR" sz="1800" b="1" i="1"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idx="4294967295"/>
          </p:nvPr>
        </p:nvSpPr>
        <p:spPr>
          <a:xfrm>
            <a:off x="928688" y="-71438"/>
            <a:ext cx="8064500" cy="684213"/>
          </a:xfrm>
        </p:spPr>
        <p:txBody>
          <a:bodyPr anchor="b"/>
          <a:lstStyle/>
          <a:p>
            <a:pPr eaLnBrk="1" hangingPunct="1"/>
            <a:r>
              <a:rPr lang="fr-FR" sz="3600" smtClean="0">
                <a:solidFill>
                  <a:schemeClr val="tx1"/>
                </a:solidFill>
              </a:rPr>
              <a:t>EGALITE D’ACCÈS À LA COMMANDE PUBLIQUE</a:t>
            </a:r>
            <a:r>
              <a:rPr lang="fr-FR" sz="3200" smtClean="0">
                <a:solidFill>
                  <a:schemeClr val="tx1"/>
                </a:solidFill>
              </a:rPr>
              <a:t> </a:t>
            </a:r>
          </a:p>
        </p:txBody>
      </p:sp>
      <p:sp>
        <p:nvSpPr>
          <p:cNvPr id="11"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defRPr/>
            </a:pPr>
            <a:endParaRPr lang="fr-FR" sz="2000" b="1" cap="all" dirty="0">
              <a:solidFill>
                <a:schemeClr val="bg1"/>
              </a:solidFill>
              <a:latin typeface="Verdana" pitchFamily="34" charset="0"/>
              <a:ea typeface="+mj-ea"/>
              <a:cs typeface="+mj-cs"/>
            </a:endParaRPr>
          </a:p>
        </p:txBody>
      </p:sp>
      <p:sp>
        <p:nvSpPr>
          <p:cNvPr id="6" name="Rectangle 2050"/>
          <p:cNvSpPr txBox="1">
            <a:spLocks/>
          </p:cNvSpPr>
          <p:nvPr/>
        </p:nvSpPr>
        <p:spPr bwMode="auto">
          <a:xfrm rot="16200000">
            <a:off x="-2199481" y="3158332"/>
            <a:ext cx="5429250" cy="684212"/>
          </a:xfrm>
          <a:prstGeom prst="rect">
            <a:avLst/>
          </a:prstGeom>
          <a:noFill/>
          <a:ln w="9525">
            <a:noFill/>
            <a:miter lim="800000"/>
            <a:headEnd/>
            <a:tailEnd/>
          </a:ln>
        </p:spPr>
        <p:txBody>
          <a:bodyPr anchor="ctr"/>
          <a:lstStyle/>
          <a:p>
            <a:pPr algn="ctr" eaLnBrk="0" hangingPunct="0">
              <a:defRPr/>
            </a:pPr>
            <a:r>
              <a:rPr lang="fr-FR" sz="2000" b="1" cap="all" dirty="0">
                <a:solidFill>
                  <a:schemeClr val="bg1"/>
                </a:solidFill>
                <a:latin typeface="Verdana" pitchFamily="34" charset="0"/>
                <a:cs typeface="+mn-cs"/>
              </a:rPr>
              <a:t>LE CADRE RÉGLEMENTAIRE</a:t>
            </a:r>
          </a:p>
          <a:p>
            <a:pPr algn="ctr" eaLnBrk="0" hangingPunct="0">
              <a:defRPr/>
            </a:pPr>
            <a:endParaRPr lang="fr-FR" sz="2000" b="1" cap="all" dirty="0">
              <a:solidFill>
                <a:schemeClr val="bg1"/>
              </a:solidFill>
              <a:latin typeface="Verdana" pitchFamily="34" charset="0"/>
              <a:ea typeface="+mj-ea"/>
              <a:cs typeface="+mj-cs"/>
            </a:endParaRPr>
          </a:p>
        </p:txBody>
      </p:sp>
      <p:graphicFrame>
        <p:nvGraphicFramePr>
          <p:cNvPr id="149509" name="Group 5"/>
          <p:cNvGraphicFramePr>
            <a:graphicFrameLocks noGrp="1"/>
          </p:cNvGraphicFramePr>
          <p:nvPr/>
        </p:nvGraphicFramePr>
        <p:xfrm>
          <a:off x="1258888" y="981075"/>
          <a:ext cx="7058025" cy="4369690"/>
        </p:xfrm>
        <a:graphic>
          <a:graphicData uri="http://schemas.openxmlformats.org/drawingml/2006/table">
            <a:tbl>
              <a:tblPr/>
              <a:tblGrid>
                <a:gridCol w="2281237"/>
                <a:gridCol w="4776788"/>
              </a:tblGrid>
              <a:tr h="7000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1" u="none" strike="noStrike" cap="none" normalizeH="0" baseline="0" smtClean="0">
                          <a:ln>
                            <a:noFill/>
                          </a:ln>
                          <a:solidFill>
                            <a:schemeClr val="tx2"/>
                          </a:solidFill>
                          <a:effectLst/>
                          <a:latin typeface="Arial" charset="0"/>
                          <a:cs typeface="Arial" charset="0"/>
                        </a:rPr>
                        <a:t>ÉNONCÉ DU PRINCIPE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2"/>
                          </a:solidFill>
                          <a:effectLst/>
                          <a:latin typeface="Arial" charset="0"/>
                          <a:cs typeface="Arial" charset="0"/>
                        </a:rPr>
                        <a:t>MISE EN OEUVRE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417513">
                <a:tc rowSpan="5">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Tous les candidats doivent être </a:t>
                      </a:r>
                      <a:r>
                        <a:rPr kumimoji="0" lang="fr-FR" sz="1600" b="1" i="0" u="none" strike="noStrike" cap="none" normalizeH="0" baseline="0" smtClean="0">
                          <a:ln>
                            <a:noFill/>
                          </a:ln>
                          <a:solidFill>
                            <a:schemeClr val="tx2"/>
                          </a:solidFill>
                          <a:effectLst/>
                          <a:latin typeface="Arial" charset="0"/>
                          <a:cs typeface="Arial" charset="0"/>
                        </a:rPr>
                        <a:t>traités de la même manière</a:t>
                      </a:r>
                      <a:r>
                        <a:rPr kumimoji="0" lang="fr-FR" sz="1600" b="1" i="0" u="none" strike="noStrike" cap="none" normalizeH="0" baseline="0" smtClean="0">
                          <a:ln>
                            <a:noFill/>
                          </a:ln>
                          <a:solidFill>
                            <a:schemeClr val="tx1"/>
                          </a:solidFill>
                          <a:effectLst/>
                          <a:latin typeface="Arial" charset="0"/>
                          <a:cs typeface="Arial" charset="0"/>
                        </a:rPr>
                        <a:t> et sans discrimination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Informations diffusées dans les mêmes conditions (contenu)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719138">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Publicité appropriée (national ou local) </a:t>
                      </a:r>
                      <a:endParaRPr kumimoji="0" lang="fr-FR" sz="1600" b="1" i="1"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487363">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Critère de choix objectifs et non orientés (marques, label…)</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622300">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Le juste dosage des critères</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812800">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Application stricte de la méthodologie  de notation sur la base des critères annoncés</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1"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idx="4294967295"/>
          </p:nvPr>
        </p:nvSpPr>
        <p:spPr>
          <a:xfrm>
            <a:off x="900113" y="333375"/>
            <a:ext cx="8064500" cy="684213"/>
          </a:xfrm>
        </p:spPr>
        <p:txBody>
          <a:bodyPr anchor="b"/>
          <a:lstStyle/>
          <a:p>
            <a:pPr algn="l" eaLnBrk="1" hangingPunct="1"/>
            <a:r>
              <a:rPr lang="fr-FR" sz="2400" smtClean="0">
                <a:solidFill>
                  <a:schemeClr val="tx1"/>
                </a:solidFill>
              </a:rPr>
              <a:t>         TRANSPARENCE DES PROCEDURES</a:t>
            </a:r>
            <a:r>
              <a:rPr lang="fr-FR" sz="3200" smtClean="0">
                <a:solidFill>
                  <a:schemeClr val="tx1"/>
                </a:solidFill>
              </a:rPr>
              <a:t> </a:t>
            </a:r>
          </a:p>
        </p:txBody>
      </p:sp>
      <p:sp>
        <p:nvSpPr>
          <p:cNvPr id="11"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defRPr/>
            </a:pPr>
            <a:endParaRPr lang="fr-FR" sz="2000" b="1" cap="all" dirty="0">
              <a:solidFill>
                <a:schemeClr val="bg1"/>
              </a:solidFill>
              <a:latin typeface="Verdana" pitchFamily="34" charset="0"/>
              <a:ea typeface="+mj-ea"/>
              <a:cs typeface="+mj-cs"/>
            </a:endParaRPr>
          </a:p>
        </p:txBody>
      </p:sp>
      <p:sp>
        <p:nvSpPr>
          <p:cNvPr id="6" name="Rectangle 2050"/>
          <p:cNvSpPr txBox="1">
            <a:spLocks/>
          </p:cNvSpPr>
          <p:nvPr/>
        </p:nvSpPr>
        <p:spPr bwMode="auto">
          <a:xfrm rot="16200000">
            <a:off x="-2199481" y="3158332"/>
            <a:ext cx="5429250" cy="684212"/>
          </a:xfrm>
          <a:prstGeom prst="rect">
            <a:avLst/>
          </a:prstGeom>
          <a:noFill/>
          <a:ln w="9525">
            <a:noFill/>
            <a:miter lim="800000"/>
            <a:headEnd/>
            <a:tailEnd/>
          </a:ln>
        </p:spPr>
        <p:txBody>
          <a:bodyPr anchor="ctr"/>
          <a:lstStyle/>
          <a:p>
            <a:pPr algn="ctr" eaLnBrk="0" hangingPunct="0">
              <a:defRPr/>
            </a:pPr>
            <a:r>
              <a:rPr lang="fr-FR" sz="2000" b="1" cap="all" dirty="0">
                <a:solidFill>
                  <a:schemeClr val="bg1"/>
                </a:solidFill>
                <a:latin typeface="Verdana" pitchFamily="34" charset="0"/>
                <a:cs typeface="+mn-cs"/>
              </a:rPr>
              <a:t>LE CADRE RÉGLEMENTAIRE</a:t>
            </a:r>
          </a:p>
          <a:p>
            <a:pPr algn="ctr" eaLnBrk="0" hangingPunct="0">
              <a:defRPr/>
            </a:pPr>
            <a:endParaRPr lang="fr-FR" sz="2000" b="1" cap="all" dirty="0">
              <a:solidFill>
                <a:schemeClr val="bg1"/>
              </a:solidFill>
              <a:latin typeface="Verdana" pitchFamily="34" charset="0"/>
              <a:ea typeface="+mj-ea"/>
              <a:cs typeface="+mj-cs"/>
            </a:endParaRPr>
          </a:p>
        </p:txBody>
      </p:sp>
      <p:graphicFrame>
        <p:nvGraphicFramePr>
          <p:cNvPr id="151557" name="Group 5"/>
          <p:cNvGraphicFramePr>
            <a:graphicFrameLocks noGrp="1"/>
          </p:cNvGraphicFramePr>
          <p:nvPr/>
        </p:nvGraphicFramePr>
        <p:xfrm>
          <a:off x="1187450" y="1557338"/>
          <a:ext cx="7058025" cy="4490912"/>
        </p:xfrm>
        <a:graphic>
          <a:graphicData uri="http://schemas.openxmlformats.org/drawingml/2006/table">
            <a:tbl>
              <a:tblPr/>
              <a:tblGrid>
                <a:gridCol w="2281238"/>
                <a:gridCol w="4776787"/>
              </a:tblGrid>
              <a:tr h="7000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1" u="none" strike="noStrike" cap="none" normalizeH="0" baseline="0" smtClean="0">
                          <a:ln>
                            <a:noFill/>
                          </a:ln>
                          <a:solidFill>
                            <a:schemeClr val="tx2"/>
                          </a:solidFill>
                          <a:effectLst/>
                          <a:latin typeface="Arial" charset="0"/>
                          <a:cs typeface="Arial" charset="0"/>
                        </a:rPr>
                        <a:t>ÉNONCÉ DU PRINCIPE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2"/>
                          </a:solidFill>
                          <a:effectLst/>
                          <a:latin typeface="Arial" charset="0"/>
                          <a:cs typeface="Arial" charset="0"/>
                        </a:rPr>
                        <a:t>MISE EN OEUVRE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417513">
                <a:tc rowSpan="6">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La procédure de passation </a:t>
                      </a:r>
                      <a:r>
                        <a:rPr kumimoji="0" lang="fr-FR" sz="1600" b="1" i="0" u="none" strike="noStrike" cap="none" normalizeH="0" baseline="0" smtClean="0">
                          <a:ln>
                            <a:noFill/>
                          </a:ln>
                          <a:solidFill>
                            <a:schemeClr val="tx2"/>
                          </a:solidFill>
                          <a:effectLst/>
                          <a:latin typeface="Arial" charset="0"/>
                          <a:cs typeface="Arial" charset="0"/>
                        </a:rPr>
                        <a:t>ne doit pas être opaque</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procédures claires et détaillées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592138">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Approbation préalable des cahiers des charges</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487363">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Ouverture des plis en séance publique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622300">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Information sur les résultat dans l’avis d’attribution provisoire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619125">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Communication des mêmes réponses aux demandes d’explications  formulées par les candidats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812800">
                <a:tc vMerge="1">
                  <a:txBody>
                    <a:bodyPr/>
                    <a:lstStyle/>
                    <a:p>
                      <a:endParaRPr lang="fr-F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Droit de recours précontractuel</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16387" name="Rectangle 4"/>
          <p:cNvSpPr>
            <a:spLocks noGrp="1" noChangeArrowheads="1"/>
          </p:cNvSpPr>
          <p:nvPr>
            <p:ph type="title" idx="4294967295"/>
          </p:nvPr>
        </p:nvSpPr>
        <p:spPr>
          <a:xfrm>
            <a:off x="785813" y="-71438"/>
            <a:ext cx="8215312" cy="714376"/>
          </a:xfrm>
        </p:spPr>
        <p:txBody>
          <a:bodyPr anchor="b"/>
          <a:lstStyle/>
          <a:p>
            <a:pPr algn="l"/>
            <a:r>
              <a:rPr lang="fr-FR" sz="3600" smtClean="0"/>
              <a:t>    </a:t>
            </a:r>
            <a:r>
              <a:rPr lang="fr-FR" sz="2800" b="1" smtClean="0"/>
              <a:t>Définition juridique d’un marché public</a:t>
            </a:r>
          </a:p>
        </p:txBody>
      </p:sp>
      <p:graphicFrame>
        <p:nvGraphicFramePr>
          <p:cNvPr id="16416" name="Group 32"/>
          <p:cNvGraphicFramePr>
            <a:graphicFrameLocks noGrp="1"/>
          </p:cNvGraphicFramePr>
          <p:nvPr/>
        </p:nvGraphicFramePr>
        <p:xfrm>
          <a:off x="395288" y="1125538"/>
          <a:ext cx="8064500" cy="3816351"/>
        </p:xfrm>
        <a:graphic>
          <a:graphicData uri="http://schemas.openxmlformats.org/drawingml/2006/table">
            <a:tbl>
              <a:tblPr/>
              <a:tblGrid>
                <a:gridCol w="2111375"/>
                <a:gridCol w="5953125"/>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smtClean="0">
                          <a:ln>
                            <a:noFill/>
                          </a:ln>
                          <a:solidFill>
                            <a:schemeClr val="tx2"/>
                          </a:solidFill>
                          <a:effectLst/>
                          <a:latin typeface="Arial" charset="0"/>
                          <a:cs typeface="Arial" charset="0"/>
                        </a:rPr>
                        <a:t>CRITÈRES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smtClean="0">
                          <a:ln>
                            <a:noFill/>
                          </a:ln>
                          <a:solidFill>
                            <a:schemeClr val="tx2"/>
                          </a:solidFill>
                          <a:effectLst/>
                          <a:latin typeface="Arial" charset="0"/>
                          <a:cs typeface="Arial" charset="0"/>
                        </a:rPr>
                        <a:t>DESCRIPTION DU CRITÈRE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4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smtClean="0">
                          <a:ln>
                            <a:noFill/>
                          </a:ln>
                          <a:solidFill>
                            <a:schemeClr val="tx1"/>
                          </a:solidFill>
                          <a:effectLst/>
                          <a:latin typeface="Arial" charset="0"/>
                          <a:cs typeface="Arial" charset="0"/>
                        </a:rPr>
                        <a:t> Formel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Caractère solennel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smtClean="0">
                          <a:ln>
                            <a:noFill/>
                          </a:ln>
                          <a:solidFill>
                            <a:schemeClr val="tx1"/>
                          </a:solidFill>
                          <a:effectLst/>
                          <a:latin typeface="Arial" charset="0"/>
                          <a:cs typeface="Arial" charset="0"/>
                        </a:rPr>
                        <a:t> Matériel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Travaux, fournitures, études et services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4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smtClean="0">
                          <a:ln>
                            <a:noFill/>
                          </a:ln>
                          <a:solidFill>
                            <a:schemeClr val="tx1"/>
                          </a:solidFill>
                          <a:effectLst/>
                          <a:latin typeface="Arial" charset="0"/>
                          <a:cs typeface="Arial" charset="0"/>
                        </a:rPr>
                        <a:t> Objectif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CDC ( CCAG</a:t>
                      </a:r>
                      <a:r>
                        <a:rPr kumimoji="0" lang="fr-FR" sz="2000" b="1" i="0" u="none" strike="noStrike" cap="none" normalizeH="0" baseline="0" smtClean="0">
                          <a:ln>
                            <a:noFill/>
                          </a:ln>
                          <a:solidFill>
                            <a:schemeClr val="tx1"/>
                          </a:solidFill>
                          <a:effectLst/>
                          <a:latin typeface="Arial" charset="0"/>
                          <a:cs typeface="Arial" charset="0"/>
                        </a:rPr>
                        <a:t>*</a:t>
                      </a:r>
                      <a:r>
                        <a:rPr kumimoji="0" lang="fr-FR" sz="2000" b="0" i="0" u="none" strike="noStrike" cap="none" normalizeH="0" baseline="0" smtClean="0">
                          <a:ln>
                            <a:noFill/>
                          </a:ln>
                          <a:solidFill>
                            <a:schemeClr val="tx1"/>
                          </a:solidFill>
                          <a:effectLst/>
                          <a:latin typeface="Arial" charset="0"/>
                          <a:cs typeface="Arial" charset="0"/>
                        </a:rPr>
                        <a:t>, CPC, CPS)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smtClean="0">
                          <a:ln>
                            <a:noFill/>
                          </a:ln>
                          <a:solidFill>
                            <a:schemeClr val="tx1"/>
                          </a:solidFill>
                          <a:effectLst/>
                          <a:latin typeface="Arial" charset="0"/>
                          <a:cs typeface="Arial" charset="0"/>
                        </a:rPr>
                        <a:t> Organique**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Services contractants (champs d’application)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smtClean="0">
                          <a:ln>
                            <a:noFill/>
                          </a:ln>
                          <a:solidFill>
                            <a:schemeClr val="tx1"/>
                          </a:solidFill>
                          <a:effectLst/>
                          <a:latin typeface="Arial" charset="0"/>
                          <a:cs typeface="Arial" charset="0"/>
                        </a:rPr>
                        <a:t> De seuil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 › 8.000.000 DA  T/F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 › 4.000.000 DA  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0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smtClean="0">
                          <a:ln>
                            <a:noFill/>
                          </a:ln>
                          <a:solidFill>
                            <a:schemeClr val="tx1"/>
                          </a:solidFill>
                          <a:effectLst/>
                          <a:latin typeface="Arial" charset="0"/>
                          <a:cs typeface="Arial" charset="0"/>
                        </a:rPr>
                        <a:t> Procédural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Modes, procédures et publicité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14" name="Rectangle 6"/>
          <p:cNvSpPr>
            <a:spLocks noChangeArrowheads="1"/>
          </p:cNvSpPr>
          <p:nvPr/>
        </p:nvSpPr>
        <p:spPr bwMode="auto">
          <a:xfrm>
            <a:off x="684213" y="5229225"/>
            <a:ext cx="7416800" cy="1368425"/>
          </a:xfrm>
          <a:prstGeom prst="rect">
            <a:avLst/>
          </a:prstGeom>
          <a:solidFill>
            <a:schemeClr val="accent1"/>
          </a:solidFill>
          <a:ln w="9525">
            <a:solidFill>
              <a:schemeClr val="accent1"/>
            </a:solidFill>
            <a:miter lim="800000"/>
            <a:headEnd/>
            <a:tailEnd/>
          </a:ln>
        </p:spPr>
        <p:txBody>
          <a:bodyPr wrap="none" anchor="ctr"/>
          <a:lstStyle/>
          <a:p>
            <a:pPr>
              <a:buFont typeface="Wingdings" pitchFamily="2" charset="2"/>
              <a:buNone/>
            </a:pPr>
            <a:endParaRPr lang="fr-FR" sz="2000" b="1"/>
          </a:p>
          <a:p>
            <a:pPr>
              <a:buFont typeface="Wingdings" pitchFamily="2" charset="2"/>
              <a:buNone/>
            </a:pPr>
            <a:r>
              <a:rPr lang="fr-FR" b="1"/>
              <a:t>*Pris par décret exécutif</a:t>
            </a:r>
          </a:p>
          <a:p>
            <a:pPr>
              <a:buFont typeface="Wingdings" pitchFamily="2" charset="2"/>
              <a:buNone/>
            </a:pPr>
            <a:r>
              <a:rPr lang="fr-FR" b="1"/>
              <a:t>** Extension du champs d’application de la nouvelle R.MP : </a:t>
            </a:r>
          </a:p>
          <a:p>
            <a:r>
              <a:rPr lang="fr-FR"/>
              <a:t>- À toutes sources de financement étatique.</a:t>
            </a:r>
          </a:p>
          <a:p>
            <a:r>
              <a:rPr lang="fr-FR"/>
              <a:t>- Si autres sources de financement: sauf contrôle externe a priori</a:t>
            </a:r>
          </a:p>
          <a:p>
            <a:endParaRPr lang="fr-F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117763" name="Rectangle 4"/>
          <p:cNvSpPr>
            <a:spLocks noGrp="1" noChangeArrowheads="1"/>
          </p:cNvSpPr>
          <p:nvPr>
            <p:ph type="title" idx="4294967295"/>
          </p:nvPr>
        </p:nvSpPr>
        <p:spPr>
          <a:xfrm>
            <a:off x="611188" y="188913"/>
            <a:ext cx="8215312" cy="503237"/>
          </a:xfrm>
          <a:ln>
            <a:solidFill>
              <a:schemeClr val="accent1"/>
            </a:solidFill>
          </a:ln>
        </p:spPr>
        <p:txBody>
          <a:bodyPr anchor="b"/>
          <a:lstStyle/>
          <a:p>
            <a:pPr algn="l"/>
            <a:r>
              <a:rPr lang="fr-FR" sz="3600" smtClean="0"/>
              <a:t>        </a:t>
            </a:r>
            <a:r>
              <a:rPr lang="fr-FR" sz="2800" b="1" smtClean="0"/>
              <a:t>Typologie des marchés publics</a:t>
            </a:r>
          </a:p>
        </p:txBody>
      </p:sp>
      <p:graphicFrame>
        <p:nvGraphicFramePr>
          <p:cNvPr id="117764" name="Group 4"/>
          <p:cNvGraphicFramePr>
            <a:graphicFrameLocks noGrp="1"/>
          </p:cNvGraphicFramePr>
          <p:nvPr/>
        </p:nvGraphicFramePr>
        <p:xfrm>
          <a:off x="179388" y="765175"/>
          <a:ext cx="8785225" cy="5716588"/>
        </p:xfrm>
        <a:graphic>
          <a:graphicData uri="http://schemas.openxmlformats.org/drawingml/2006/table">
            <a:tbl>
              <a:tblPr/>
              <a:tblGrid>
                <a:gridCol w="1587500"/>
                <a:gridCol w="4303712"/>
                <a:gridCol w="2894013"/>
              </a:tblGrid>
              <a:tr h="628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smtClean="0">
                          <a:ln>
                            <a:noFill/>
                          </a:ln>
                          <a:solidFill>
                            <a:schemeClr val="tx2"/>
                          </a:solidFill>
                          <a:effectLst/>
                          <a:latin typeface="Arial" charset="0"/>
                          <a:cs typeface="Arial" charset="0"/>
                        </a:rPr>
                        <a:t>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smtClean="0">
                          <a:ln>
                            <a:noFill/>
                          </a:ln>
                          <a:solidFill>
                            <a:schemeClr val="tx2"/>
                          </a:solidFill>
                          <a:effectLst/>
                          <a:latin typeface="Arial" charset="0"/>
                          <a:cs typeface="Arial" charset="0"/>
                        </a:rPr>
                        <a:t>Définition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smtClean="0">
                          <a:ln>
                            <a:noFill/>
                          </a:ln>
                          <a:solidFill>
                            <a:schemeClr val="tx2"/>
                          </a:solidFill>
                          <a:effectLst/>
                          <a:latin typeface="Arial" charset="0"/>
                          <a:cs typeface="Arial" charset="0"/>
                        </a:rPr>
                        <a:t>Observation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20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900" b="1" i="0" u="none" strike="noStrike" cap="none" normalizeH="0" baseline="0" smtClean="0">
                          <a:ln>
                            <a:noFill/>
                          </a:ln>
                          <a:solidFill>
                            <a:schemeClr val="tx1"/>
                          </a:solidFill>
                          <a:effectLst/>
                          <a:latin typeface="Arial" charset="0"/>
                          <a:cs typeface="Arial" charset="0"/>
                        </a:rPr>
                        <a:t>Travaux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Construction, entretien, réhabilitation, restauration, ou démolition, d’un ou dune partie d’un ouvrage, </a:t>
                      </a:r>
                      <a:r>
                        <a:rPr kumimoji="0" lang="fr-FR" sz="2000" b="0" i="0" u="none" strike="noStrike" cap="none" normalizeH="0" baseline="0" smtClean="0">
                          <a:ln>
                            <a:noFill/>
                          </a:ln>
                          <a:solidFill>
                            <a:srgbClr val="CC3300"/>
                          </a:solidFill>
                          <a:effectLst/>
                          <a:latin typeface="Arial" charset="0"/>
                          <a:cs typeface="Arial" charset="0"/>
                        </a:rPr>
                        <a:t>y compris</a:t>
                      </a:r>
                      <a:r>
                        <a:rPr kumimoji="0" lang="fr-FR" sz="2000" b="0" i="0" u="none" strike="noStrike" cap="none" normalizeH="0" baseline="0" smtClean="0">
                          <a:ln>
                            <a:noFill/>
                          </a:ln>
                          <a:solidFill>
                            <a:schemeClr val="tx1"/>
                          </a:solidFill>
                          <a:effectLst/>
                          <a:latin typeface="Arial" charset="0"/>
                          <a:cs typeface="Arial" charset="0"/>
                        </a:rPr>
                        <a:t> les équipements associés nécessaires à leur exploitation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Idem si montant prestations services prévues au marché ne dépasse pas la valeur des travaux,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7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900" b="1" i="0" u="none" strike="noStrike" cap="none" normalizeH="0" baseline="0" smtClean="0">
                          <a:ln>
                            <a:noFill/>
                          </a:ln>
                          <a:solidFill>
                            <a:schemeClr val="tx1"/>
                          </a:solidFill>
                          <a:effectLst/>
                          <a:latin typeface="Arial" charset="0"/>
                          <a:cs typeface="Arial" charset="0"/>
                        </a:rPr>
                        <a:t>Fournitures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Acquisition ou location de matériels ou de produits destinés à satisfaire les besoins liés aux activités.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Possibilité achat biens d’équipements ou d’installations complètes de production </a:t>
                      </a:r>
                      <a:r>
                        <a:rPr kumimoji="0" lang="fr-FR" sz="2000" b="0" i="0" u="none" strike="noStrike" cap="none" normalizeH="0" baseline="0" smtClean="0">
                          <a:ln>
                            <a:noFill/>
                          </a:ln>
                          <a:solidFill>
                            <a:srgbClr val="CC3300"/>
                          </a:solidFill>
                          <a:effectLst/>
                          <a:latin typeface="Arial" charset="0"/>
                          <a:cs typeface="Arial" charset="0"/>
                        </a:rPr>
                        <a:t>d’occasion</a:t>
                      </a:r>
                      <a:r>
                        <a:rPr kumimoji="0" lang="fr-FR" sz="2000" b="0" i="0" u="none" strike="noStrike" cap="none" normalizeH="0" baseline="0" smtClean="0">
                          <a:ln>
                            <a:noFill/>
                          </a:ln>
                          <a:solidFill>
                            <a:schemeClr val="tx1"/>
                          </a:solidFill>
                          <a:effectLst/>
                          <a:latin typeface="Arial" charset="0"/>
                          <a:cs typeface="Arial" charset="0"/>
                        </a:rPr>
                        <a:t> dont la durée de fonctionnement est garantie ou rénovée sous garantie.*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fr-FR" sz="1200" b="0" i="0" u="none" strike="noStrike" cap="none" normalizeH="0" baseline="0" smtClean="0">
                          <a:ln>
                            <a:noFill/>
                          </a:ln>
                          <a:solidFill>
                            <a:schemeClr val="tx1"/>
                          </a:solidFill>
                          <a:effectLst/>
                          <a:latin typeface="Arial" charset="0"/>
                          <a:cs typeface="Arial" charset="0"/>
                        </a:rPr>
                        <a:t>* Modalités Arrêté conjoint MF+MC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Idem si montant des travaux de pose, figurant au marché, est inferieur à celui des fournitures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118787" name="Rectangle 4"/>
          <p:cNvSpPr>
            <a:spLocks noGrp="1" noChangeArrowheads="1"/>
          </p:cNvSpPr>
          <p:nvPr>
            <p:ph type="title" idx="4294967295"/>
          </p:nvPr>
        </p:nvSpPr>
        <p:spPr>
          <a:xfrm>
            <a:off x="785813" y="-71438"/>
            <a:ext cx="8215312" cy="714376"/>
          </a:xfrm>
        </p:spPr>
        <p:txBody>
          <a:bodyPr anchor="b"/>
          <a:lstStyle/>
          <a:p>
            <a:pPr algn="l"/>
            <a:r>
              <a:rPr lang="fr-FR" sz="3600" smtClean="0"/>
              <a:t>        </a:t>
            </a:r>
            <a:r>
              <a:rPr lang="fr-FR" sz="2800" b="1" smtClean="0"/>
              <a:t>Typologie des marchés publics</a:t>
            </a:r>
          </a:p>
        </p:txBody>
      </p:sp>
      <p:graphicFrame>
        <p:nvGraphicFramePr>
          <p:cNvPr id="118807" name="Group 23"/>
          <p:cNvGraphicFramePr>
            <a:graphicFrameLocks noGrp="1"/>
          </p:cNvGraphicFramePr>
          <p:nvPr/>
        </p:nvGraphicFramePr>
        <p:xfrm>
          <a:off x="250825" y="1268413"/>
          <a:ext cx="8713788" cy="4661536"/>
        </p:xfrm>
        <a:graphic>
          <a:graphicData uri="http://schemas.openxmlformats.org/drawingml/2006/table">
            <a:tbl>
              <a:tblPr/>
              <a:tblGrid>
                <a:gridCol w="1296988"/>
                <a:gridCol w="3960812"/>
                <a:gridCol w="3455988"/>
              </a:tblGrid>
              <a:tr h="392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2"/>
                          </a:solidFill>
                          <a:effectLst/>
                          <a:latin typeface="Arial" charset="0"/>
                          <a:cs typeface="Arial" charset="0"/>
                        </a:rPr>
                        <a:t>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2"/>
                          </a:solidFill>
                          <a:effectLst/>
                          <a:latin typeface="Arial" charset="0"/>
                          <a:cs typeface="Arial" charset="0"/>
                        </a:rPr>
                        <a:t>Définition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2"/>
                          </a:solidFill>
                          <a:effectLst/>
                          <a:latin typeface="Arial" charset="0"/>
                          <a:cs typeface="Arial" charset="0"/>
                        </a:rPr>
                        <a:t>Observation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5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Etudes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Etudes de maturation, éventuellement d’exécution, de projets ou de programmes d'équipements publics, pour garantir les meilleures conditions de leur réalisation et/ou de leur exploitation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2000" b="0" i="0" u="none" strike="noStrike" cap="none" normalizeH="0" baseline="0" smtClean="0">
                          <a:ln>
                            <a:noFill/>
                          </a:ln>
                          <a:solidFill>
                            <a:srgbClr val="990000"/>
                          </a:solidFill>
                          <a:effectLst/>
                          <a:latin typeface="Arial" charset="0"/>
                          <a:cs typeface="Arial" charset="0"/>
                        </a:rPr>
                        <a:t>Pour les travaux</a:t>
                      </a:r>
                      <a:r>
                        <a:rPr kumimoji="0" lang="fr-FR" sz="2000" b="0" i="0" u="none" strike="noStrike" cap="none" normalizeH="0" baseline="0" smtClean="0">
                          <a:ln>
                            <a:noFill/>
                          </a:ln>
                          <a:solidFill>
                            <a:schemeClr val="tx1"/>
                          </a:solidFill>
                          <a:effectLst/>
                          <a:latin typeface="Arial" charset="0"/>
                          <a:cs typeface="Arial" charset="0"/>
                        </a:rPr>
                        <a:t>, le marché d’études recouvre </a:t>
                      </a:r>
                    </a:p>
                    <a:p>
                      <a:pPr marL="0" marR="0" lvl="0" indent="0" algn="l" defTabSz="914400" rtl="0" eaLnBrk="0" fontAlgn="base" latinLnBrk="0" hangingPunct="0">
                        <a:lnSpc>
                          <a:spcPct val="100000"/>
                        </a:lnSpc>
                        <a:spcBef>
                          <a:spcPct val="20000"/>
                        </a:spcBef>
                        <a:spcAft>
                          <a:spcPct val="0"/>
                        </a:spcAft>
                        <a:buClrTx/>
                        <a:buSzTx/>
                        <a:buFontTx/>
                        <a:buChar char="-"/>
                        <a:tabLst/>
                      </a:pPr>
                      <a:r>
                        <a:rPr kumimoji="0" lang="fr-FR" sz="2000" b="0" i="0" u="none" strike="noStrike" cap="none" normalizeH="0" baseline="0" smtClean="0">
                          <a:ln>
                            <a:noFill/>
                          </a:ln>
                          <a:solidFill>
                            <a:schemeClr val="tx1"/>
                          </a:solidFill>
                          <a:effectLst/>
                          <a:latin typeface="Arial" charset="0"/>
                          <a:cs typeface="Arial" charset="0"/>
                        </a:rPr>
                        <a:t> les missions de contrôle technique ou géotechnique, - de maitrise d’œuvre </a:t>
                      </a:r>
                    </a:p>
                    <a:p>
                      <a:pPr marL="0" marR="0" lvl="0" indent="0" algn="l" defTabSz="914400" rtl="0" eaLnBrk="0" fontAlgn="base" latinLnBrk="0" hangingPunct="0">
                        <a:lnSpc>
                          <a:spcPct val="100000"/>
                        </a:lnSpc>
                        <a:spcBef>
                          <a:spcPct val="20000"/>
                        </a:spcBef>
                        <a:spcAft>
                          <a:spcPct val="0"/>
                        </a:spcAft>
                        <a:buClrTx/>
                        <a:buSzTx/>
                        <a:buFontTx/>
                        <a:buChar char="-"/>
                        <a:tabLst/>
                      </a:pPr>
                      <a:r>
                        <a:rPr kumimoji="0" lang="fr-FR" sz="2000" b="0" i="0" u="none" strike="noStrike" cap="none" normalizeH="0" baseline="0" smtClean="0">
                          <a:ln>
                            <a:noFill/>
                          </a:ln>
                          <a:solidFill>
                            <a:schemeClr val="tx1"/>
                          </a:solidFill>
                          <a:effectLst/>
                          <a:latin typeface="Arial" charset="0"/>
                          <a:cs typeface="Arial" charset="0"/>
                        </a:rPr>
                        <a:t> et d’assistance technique au maitre de l’ouvrage.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22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Services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cs typeface="Arial" charset="0"/>
                        </a:rPr>
                        <a:t>Autres que les trois catégories de marchés définies supra.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ous-titre 2"/>
          <p:cNvSpPr>
            <a:spLocks noGrp="1"/>
          </p:cNvSpPr>
          <p:nvPr>
            <p:ph type="subTitle" idx="4294967295"/>
          </p:nvPr>
        </p:nvSpPr>
        <p:spPr>
          <a:xfrm>
            <a:off x="684213" y="2205038"/>
            <a:ext cx="7705725" cy="2519362"/>
          </a:xfrm>
          <a:solidFill>
            <a:srgbClr val="CCCCFF"/>
          </a:solidFill>
        </p:spPr>
        <p:txBody>
          <a:bodyPr/>
          <a:lstStyle/>
          <a:p>
            <a:pPr marL="0" indent="0" algn="ctr" eaLnBrk="1" hangingPunct="1">
              <a:lnSpc>
                <a:spcPct val="90000"/>
              </a:lnSpc>
              <a:buFontTx/>
              <a:buNone/>
            </a:pPr>
            <a:endParaRPr lang="fr-FR" sz="2000" b="1" smtClean="0"/>
          </a:p>
          <a:p>
            <a:pPr marL="0" indent="0" algn="ctr" eaLnBrk="1" hangingPunct="1">
              <a:lnSpc>
                <a:spcPct val="90000"/>
              </a:lnSpc>
              <a:buFontTx/>
              <a:buNone/>
            </a:pPr>
            <a:r>
              <a:rPr lang="fr-FR" sz="2000" b="1" smtClean="0"/>
              <a:t>THEME : LA FORMATION DU MARCHE PUBLIC </a:t>
            </a:r>
          </a:p>
          <a:p>
            <a:pPr marL="0" indent="0" algn="ctr" eaLnBrk="1" hangingPunct="1">
              <a:lnSpc>
                <a:spcPct val="90000"/>
              </a:lnSpc>
              <a:buFontTx/>
              <a:buNone/>
            </a:pPr>
            <a:endParaRPr lang="fr-FR" sz="1600" b="1" smtClean="0"/>
          </a:p>
          <a:p>
            <a:pPr marL="0" indent="0" algn="ctr" eaLnBrk="1" hangingPunct="1">
              <a:lnSpc>
                <a:spcPct val="90000"/>
              </a:lnSpc>
              <a:buFontTx/>
              <a:buNone/>
            </a:pPr>
            <a:r>
              <a:rPr lang="fr-FR" sz="2800" b="1" smtClean="0"/>
              <a:t>SEQUENCE 1 : LES FONDAMENTAUX DES MARCHES PUBLICS</a:t>
            </a:r>
          </a:p>
        </p:txBody>
      </p:sp>
      <p:sp>
        <p:nvSpPr>
          <p:cNvPr id="7" name="Espace réservé du numéro de diapositive 6"/>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endParaRPr lang="fr-FR" sz="1200">
              <a:solidFill>
                <a:schemeClr val="tx1">
                  <a:tint val="75000"/>
                </a:schemeClr>
              </a:solidFill>
              <a:latin typeface="+mn-lt"/>
              <a:cs typeface="+mn-cs"/>
            </a:endParaRPr>
          </a:p>
          <a:p>
            <a:pPr algn="r" fontAlgn="auto">
              <a:spcBef>
                <a:spcPts val="0"/>
              </a:spcBef>
              <a:spcAft>
                <a:spcPts val="0"/>
              </a:spcAft>
              <a:defRPr/>
            </a:pPr>
            <a:fld id="{1AE6BFB6-F72B-4B8C-A756-8384A81D0478}" type="slidenum">
              <a:rPr lang="fr-FR" sz="1200">
                <a:solidFill>
                  <a:schemeClr val="tx1">
                    <a:tint val="75000"/>
                  </a:schemeClr>
                </a:solidFill>
                <a:latin typeface="+mn-lt"/>
                <a:cs typeface="+mn-cs"/>
              </a:rPr>
              <a:pPr algn="r" fontAlgn="auto">
                <a:spcBef>
                  <a:spcPts val="0"/>
                </a:spcBef>
                <a:spcAft>
                  <a:spcPts val="0"/>
                </a:spcAft>
                <a:defRPr/>
              </a:pPr>
              <a:t>2</a:t>
            </a:fld>
            <a:endParaRPr lang="fr-FR" sz="1200">
              <a:solidFill>
                <a:schemeClr val="tx1">
                  <a:tint val="75000"/>
                </a:schemeClr>
              </a:solidFill>
              <a:latin typeface="+mn-lt"/>
              <a:cs typeface="+mn-cs"/>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ous-titre 2"/>
          <p:cNvSpPr>
            <a:spLocks noGrp="1"/>
          </p:cNvSpPr>
          <p:nvPr>
            <p:ph type="subTitle" idx="4294967295"/>
          </p:nvPr>
        </p:nvSpPr>
        <p:spPr>
          <a:xfrm>
            <a:off x="684213" y="2205038"/>
            <a:ext cx="7705725" cy="2519362"/>
          </a:xfrm>
          <a:solidFill>
            <a:srgbClr val="CCCCFF"/>
          </a:solidFill>
        </p:spPr>
        <p:txBody>
          <a:bodyPr/>
          <a:lstStyle/>
          <a:p>
            <a:pPr marL="0" indent="0" algn="ctr" eaLnBrk="1" hangingPunct="1">
              <a:lnSpc>
                <a:spcPct val="90000"/>
              </a:lnSpc>
              <a:buFontTx/>
              <a:buNone/>
            </a:pPr>
            <a:endParaRPr lang="fr-FR" sz="2000" b="1" smtClean="0"/>
          </a:p>
          <a:p>
            <a:pPr marL="0" indent="0" algn="ctr" eaLnBrk="1" hangingPunct="1">
              <a:lnSpc>
                <a:spcPct val="90000"/>
              </a:lnSpc>
              <a:buFontTx/>
              <a:buNone/>
            </a:pPr>
            <a:r>
              <a:rPr lang="fr-FR" sz="2000" b="1" smtClean="0"/>
              <a:t>THEME : LA FORMATION DU MARCHE PUBLIC </a:t>
            </a:r>
          </a:p>
          <a:p>
            <a:pPr marL="0" indent="0" algn="ctr" eaLnBrk="1" hangingPunct="1">
              <a:lnSpc>
                <a:spcPct val="90000"/>
              </a:lnSpc>
              <a:buFontTx/>
              <a:buNone/>
            </a:pPr>
            <a:endParaRPr lang="fr-FR" sz="1600" b="1" smtClean="0"/>
          </a:p>
          <a:p>
            <a:pPr marL="0" indent="0" algn="ctr" eaLnBrk="1" hangingPunct="1">
              <a:lnSpc>
                <a:spcPct val="90000"/>
              </a:lnSpc>
              <a:buFontTx/>
              <a:buNone/>
            </a:pPr>
            <a:r>
              <a:rPr lang="fr-FR" sz="2800" b="1" smtClean="0"/>
              <a:t>SEQUENCE 2 : MATURATION DU PROJET</a:t>
            </a:r>
          </a:p>
        </p:txBody>
      </p:sp>
      <p:sp>
        <p:nvSpPr>
          <p:cNvPr id="7" name="Espace réservé du numéro de diapositive 6"/>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endParaRPr lang="fr-FR" sz="1200">
              <a:solidFill>
                <a:schemeClr val="tx1">
                  <a:tint val="75000"/>
                </a:schemeClr>
              </a:solidFill>
              <a:latin typeface="+mn-lt"/>
              <a:cs typeface="+mn-cs"/>
            </a:endParaRPr>
          </a:p>
          <a:p>
            <a:pPr algn="r" fontAlgn="auto">
              <a:spcBef>
                <a:spcPts val="0"/>
              </a:spcBef>
              <a:spcAft>
                <a:spcPts val="0"/>
              </a:spcAft>
              <a:defRPr/>
            </a:pPr>
            <a:fld id="{68178577-E023-4DB4-B040-7205E3175FC7}" type="slidenum">
              <a:rPr lang="fr-FR" sz="1200">
                <a:solidFill>
                  <a:schemeClr val="tx1">
                    <a:tint val="75000"/>
                  </a:schemeClr>
                </a:solidFill>
                <a:latin typeface="+mn-lt"/>
                <a:cs typeface="+mn-cs"/>
              </a:rPr>
              <a:pPr algn="r" fontAlgn="auto">
                <a:spcBef>
                  <a:spcPts val="0"/>
                </a:spcBef>
                <a:spcAft>
                  <a:spcPts val="0"/>
                </a:spcAft>
                <a:defRPr/>
              </a:pPr>
              <a:t>20</a:t>
            </a:fld>
            <a:endParaRPr lang="fr-FR" sz="1200">
              <a:solidFill>
                <a:schemeClr val="tx1">
                  <a:tint val="75000"/>
                </a:schemeClr>
              </a:solidFill>
              <a:latin typeface="+mn-lt"/>
              <a:cs typeface="+mn-cs"/>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7352B59E-F0DF-4EC4-81F6-A02D7C7B033B}" type="slidenum">
              <a:rPr lang="fr-FR" sz="1200">
                <a:solidFill>
                  <a:schemeClr val="tx1">
                    <a:tint val="75000"/>
                  </a:schemeClr>
                </a:solidFill>
                <a:latin typeface="+mn-lt"/>
                <a:cs typeface="+mn-cs"/>
              </a:rPr>
              <a:pPr algn="r" fontAlgn="auto">
                <a:spcBef>
                  <a:spcPts val="0"/>
                </a:spcBef>
                <a:spcAft>
                  <a:spcPts val="0"/>
                </a:spcAft>
                <a:defRPr/>
              </a:pPr>
              <a:t>21</a:t>
            </a:fld>
            <a:endParaRPr lang="fr-FR" sz="1200" dirty="0">
              <a:solidFill>
                <a:schemeClr val="tx1">
                  <a:tint val="75000"/>
                </a:schemeClr>
              </a:solidFill>
              <a:latin typeface="+mn-lt"/>
              <a:cs typeface="+mn-cs"/>
            </a:endParaRPr>
          </a:p>
        </p:txBody>
      </p:sp>
      <p:sp>
        <p:nvSpPr>
          <p:cNvPr id="18435" name="Rectangle 2"/>
          <p:cNvSpPr>
            <a:spLocks noGrp="1" noChangeArrowheads="1"/>
          </p:cNvSpPr>
          <p:nvPr>
            <p:ph type="body" idx="4294967295"/>
          </p:nvPr>
        </p:nvSpPr>
        <p:spPr>
          <a:xfrm>
            <a:off x="250825" y="333375"/>
            <a:ext cx="8642350" cy="6264275"/>
          </a:xfrm>
          <a:ln>
            <a:solidFill>
              <a:schemeClr val="accent1"/>
            </a:solidFill>
          </a:ln>
        </p:spPr>
        <p:txBody>
          <a:bodyPr/>
          <a:lstStyle/>
          <a:p>
            <a:pPr marL="0" indent="0" algn="ctr" eaLnBrk="1" hangingPunct="1">
              <a:lnSpc>
                <a:spcPct val="90000"/>
              </a:lnSpc>
              <a:buFont typeface="Wingdings" pitchFamily="2" charset="2"/>
              <a:buNone/>
            </a:pPr>
            <a:r>
              <a:rPr lang="fr-FR" sz="3600" b="1" smtClean="0"/>
              <a:t>Les besoins à satisfaire doivent être:</a:t>
            </a:r>
            <a:endParaRPr lang="fr-FR" smtClean="0"/>
          </a:p>
          <a:p>
            <a:pPr marL="0" indent="0" eaLnBrk="1" hangingPunct="1">
              <a:lnSpc>
                <a:spcPct val="90000"/>
              </a:lnSpc>
              <a:buFontTx/>
              <a:buNone/>
            </a:pPr>
            <a:r>
              <a:rPr lang="fr-FR" smtClean="0"/>
              <a:t>(art 11et 15)</a:t>
            </a:r>
          </a:p>
          <a:p>
            <a:pPr marL="0" indent="0" eaLnBrk="1" hangingPunct="1">
              <a:lnSpc>
                <a:spcPct val="90000"/>
              </a:lnSpc>
              <a:buFontTx/>
              <a:buNone/>
            </a:pPr>
            <a:r>
              <a:rPr lang="fr-FR" sz="2000" smtClean="0"/>
              <a:t>- Déterminés </a:t>
            </a:r>
            <a:r>
              <a:rPr lang="fr-FR" sz="2000" smtClean="0">
                <a:solidFill>
                  <a:srgbClr val="990000"/>
                </a:solidFill>
              </a:rPr>
              <a:t>avant le lancement</a:t>
            </a:r>
            <a:r>
              <a:rPr lang="fr-FR" sz="2000" smtClean="0"/>
              <a:t> de toute procédure de passation.</a:t>
            </a:r>
            <a:endParaRPr lang="fr-FR" smtClean="0"/>
          </a:p>
          <a:p>
            <a:pPr marL="0" indent="0" eaLnBrk="1" hangingPunct="1">
              <a:lnSpc>
                <a:spcPct val="90000"/>
              </a:lnSpc>
              <a:buFontTx/>
              <a:buNone/>
            </a:pPr>
            <a:r>
              <a:rPr lang="fr-FR" sz="2000" smtClean="0"/>
              <a:t>- </a:t>
            </a:r>
            <a:r>
              <a:rPr lang="fr-FR" sz="2000" smtClean="0">
                <a:solidFill>
                  <a:srgbClr val="990000"/>
                </a:solidFill>
              </a:rPr>
              <a:t>Établis avec précision</a:t>
            </a:r>
            <a:r>
              <a:rPr lang="fr-FR" sz="2000" smtClean="0"/>
              <a:t>, en nature et en quantité par référence à des spécifications techniques.</a:t>
            </a:r>
          </a:p>
          <a:p>
            <a:pPr marL="0" indent="0" eaLnBrk="1" hangingPunct="1">
              <a:lnSpc>
                <a:spcPct val="90000"/>
              </a:lnSpc>
              <a:buFontTx/>
              <a:buChar char="-"/>
            </a:pPr>
            <a:r>
              <a:rPr lang="fr-FR" sz="2000" smtClean="0"/>
              <a:t> Exprimés en </a:t>
            </a:r>
            <a:r>
              <a:rPr lang="fr-FR" sz="2000" smtClean="0">
                <a:solidFill>
                  <a:srgbClr val="990000"/>
                </a:solidFill>
              </a:rPr>
              <a:t>lot unique ou en lots séparés</a:t>
            </a:r>
          </a:p>
          <a:p>
            <a:pPr marL="0" indent="0">
              <a:lnSpc>
                <a:spcPct val="90000"/>
              </a:lnSpc>
              <a:buFontTx/>
              <a:buChar char="-"/>
            </a:pPr>
            <a:r>
              <a:rPr lang="fr-FR" sz="2000" smtClean="0"/>
              <a:t> </a:t>
            </a:r>
            <a:r>
              <a:rPr lang="fr-FR" sz="2000" smtClean="0">
                <a:solidFill>
                  <a:srgbClr val="990000"/>
                </a:solidFill>
              </a:rPr>
              <a:t>Valorisés</a:t>
            </a:r>
            <a:r>
              <a:rPr lang="fr-FR" sz="2000" smtClean="0"/>
              <a:t>, pour déterminer le seuil de compétence du contrôle externe </a:t>
            </a:r>
            <a:r>
              <a:rPr lang="fr-FR" sz="2000" i="1" smtClean="0"/>
              <a:t>a priori</a:t>
            </a:r>
            <a:r>
              <a:rPr lang="fr-FR" sz="2000" smtClean="0"/>
              <a:t>, en tenant compte  </a:t>
            </a:r>
            <a:r>
              <a:rPr lang="fr-FR" sz="2000" b="1" smtClean="0"/>
              <a:t>obligatoirement</a:t>
            </a:r>
            <a:r>
              <a:rPr lang="fr-FR" sz="2000" smtClean="0"/>
              <a:t> de :</a:t>
            </a:r>
          </a:p>
          <a:p>
            <a:pPr marL="0" indent="0">
              <a:lnSpc>
                <a:spcPct val="90000"/>
              </a:lnSpc>
              <a:buFontTx/>
              <a:buNone/>
            </a:pPr>
            <a:r>
              <a:rPr lang="fr-FR" sz="2000" smtClean="0"/>
              <a:t>       * la </a:t>
            </a:r>
            <a:r>
              <a:rPr lang="fr-FR" sz="2000" smtClean="0">
                <a:solidFill>
                  <a:srgbClr val="990000"/>
                </a:solidFill>
              </a:rPr>
              <a:t>valeur globale</a:t>
            </a:r>
            <a:r>
              <a:rPr lang="fr-FR" sz="2000" smtClean="0"/>
              <a:t> des travaux d’une même opération, pour les marchés de travaux ; </a:t>
            </a:r>
          </a:p>
          <a:p>
            <a:pPr marL="0" indent="0">
              <a:lnSpc>
                <a:spcPct val="90000"/>
              </a:lnSpc>
              <a:buFontTx/>
              <a:buNone/>
            </a:pPr>
            <a:r>
              <a:rPr lang="fr-FR" sz="2000" smtClean="0"/>
              <a:t>       * </a:t>
            </a:r>
            <a:r>
              <a:rPr lang="fr-FR" sz="2000" smtClean="0">
                <a:solidFill>
                  <a:srgbClr val="990000"/>
                </a:solidFill>
              </a:rPr>
              <a:t>l’homogénéité des besoins</a:t>
            </a:r>
            <a:r>
              <a:rPr lang="fr-FR" sz="2000" smtClean="0"/>
              <a:t>, pour les marchés de fournitures, études et services.</a:t>
            </a:r>
          </a:p>
          <a:p>
            <a:pPr marL="0" indent="0">
              <a:lnSpc>
                <a:spcPct val="90000"/>
              </a:lnSpc>
              <a:buFontTx/>
              <a:buNone/>
            </a:pPr>
            <a:endParaRPr lang="fr-FR" sz="2000" smtClean="0"/>
          </a:p>
          <a:p>
            <a:pPr marL="0" indent="0">
              <a:lnSpc>
                <a:spcPct val="90000"/>
              </a:lnSpc>
              <a:buFontTx/>
              <a:buNone/>
            </a:pPr>
            <a:r>
              <a:rPr lang="fr-FR" sz="2000" smtClean="0">
                <a:solidFill>
                  <a:srgbClr val="990000"/>
                </a:solidFill>
              </a:rPr>
              <a:t> NB: L’allotissement des besoins, en vue d’échapper aux seuils réglementaires, est interdit. </a:t>
            </a:r>
          </a:p>
          <a:p>
            <a:pPr marL="0" indent="0" eaLnBrk="1" hangingPunct="1">
              <a:lnSpc>
                <a:spcPct val="90000"/>
              </a:lnSpc>
              <a:buFontTx/>
              <a:buNone/>
            </a:pPr>
            <a:endParaRPr lang="fr-FR" sz="2000" smtClean="0">
              <a:solidFill>
                <a:srgbClr val="990000"/>
              </a:solidFill>
            </a:endParaRPr>
          </a:p>
          <a:p>
            <a:pPr marL="0" indent="0">
              <a:lnSpc>
                <a:spcPct val="90000"/>
              </a:lnSpc>
              <a:buFontTx/>
              <a:buNone/>
            </a:pPr>
            <a:endParaRPr lang="fr-FR" sz="2000" smtClean="0">
              <a:solidFill>
                <a:srgbClr val="990000"/>
              </a:solidFill>
            </a:endParaRPr>
          </a:p>
        </p:txBody>
      </p:sp>
      <p:sp>
        <p:nvSpPr>
          <p:cNvPr id="1843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7EA985D7-F384-41C7-8ED5-087808795A29}" type="slidenum">
              <a:rPr lang="fr-FR" sz="1200">
                <a:solidFill>
                  <a:schemeClr val="tx1">
                    <a:tint val="75000"/>
                  </a:schemeClr>
                </a:solidFill>
                <a:latin typeface="+mn-lt"/>
                <a:cs typeface="+mn-cs"/>
              </a:rPr>
              <a:pPr algn="r" fontAlgn="auto">
                <a:spcBef>
                  <a:spcPts val="0"/>
                </a:spcBef>
                <a:spcAft>
                  <a:spcPts val="0"/>
                </a:spcAft>
                <a:defRPr/>
              </a:pPr>
              <a:t>22</a:t>
            </a:fld>
            <a:endParaRPr lang="fr-FR" sz="1200" dirty="0">
              <a:solidFill>
                <a:schemeClr val="tx1">
                  <a:tint val="75000"/>
                </a:schemeClr>
              </a:solidFill>
              <a:latin typeface="+mn-lt"/>
              <a:cs typeface="+mn-cs"/>
            </a:endParaRPr>
          </a:p>
        </p:txBody>
      </p:sp>
      <p:sp>
        <p:nvSpPr>
          <p:cNvPr id="19459" name="Rectangle 2"/>
          <p:cNvSpPr>
            <a:spLocks noGrp="1" noChangeArrowheads="1"/>
          </p:cNvSpPr>
          <p:nvPr>
            <p:ph type="body" idx="4294967295"/>
          </p:nvPr>
        </p:nvSpPr>
        <p:spPr>
          <a:xfrm>
            <a:off x="611188" y="620713"/>
            <a:ext cx="8281987" cy="6021387"/>
          </a:xfrm>
          <a:ln>
            <a:solidFill>
              <a:schemeClr val="accent1"/>
            </a:solidFill>
          </a:ln>
        </p:spPr>
        <p:txBody>
          <a:bodyPr/>
          <a:lstStyle/>
          <a:p>
            <a:pPr marL="0" indent="0" algn="ctr" eaLnBrk="1" hangingPunct="1">
              <a:lnSpc>
                <a:spcPct val="90000"/>
              </a:lnSpc>
              <a:buFont typeface="Wingdings" pitchFamily="2" charset="2"/>
              <a:buNone/>
            </a:pPr>
            <a:r>
              <a:rPr lang="fr-FR" sz="2800" b="1" smtClean="0"/>
              <a:t>La maturation des commandes comme préalable à toute contractualisation</a:t>
            </a:r>
            <a:r>
              <a:rPr lang="fr-FR" sz="2400" smtClean="0"/>
              <a:t>.</a:t>
            </a:r>
          </a:p>
          <a:p>
            <a:pPr marL="0" indent="0" eaLnBrk="1" hangingPunct="1">
              <a:lnSpc>
                <a:spcPct val="90000"/>
              </a:lnSpc>
              <a:buFont typeface="Wingdings" pitchFamily="2" charset="2"/>
              <a:buNone/>
            </a:pPr>
            <a:r>
              <a:rPr lang="fr-FR" sz="2400" b="1" u="sng" smtClean="0"/>
              <a:t> </a:t>
            </a:r>
          </a:p>
          <a:p>
            <a:pPr marL="0" indent="0" eaLnBrk="1" hangingPunct="1">
              <a:lnSpc>
                <a:spcPct val="90000"/>
              </a:lnSpc>
              <a:buFont typeface="Wingdings" pitchFamily="2" charset="2"/>
              <a:buNone/>
            </a:pPr>
            <a:r>
              <a:rPr lang="fr-FR" sz="2400" smtClean="0"/>
              <a:t>Principales références :</a:t>
            </a:r>
          </a:p>
          <a:p>
            <a:pPr marL="0" indent="0" eaLnBrk="1" hangingPunct="1">
              <a:lnSpc>
                <a:spcPct val="90000"/>
              </a:lnSpc>
              <a:buFont typeface="Wingdings" pitchFamily="2" charset="2"/>
              <a:buNone/>
            </a:pPr>
            <a:endParaRPr lang="fr-FR" sz="2400" smtClean="0"/>
          </a:p>
          <a:p>
            <a:pPr marL="0" indent="0" eaLnBrk="1" hangingPunct="1">
              <a:lnSpc>
                <a:spcPct val="90000"/>
              </a:lnSpc>
              <a:buFont typeface="Wingdings" pitchFamily="2" charset="2"/>
              <a:buNone/>
            </a:pPr>
            <a:r>
              <a:rPr lang="fr-FR" sz="2400" smtClean="0"/>
              <a:t>- </a:t>
            </a:r>
            <a:r>
              <a:rPr lang="fr-FR" sz="2400" b="1" smtClean="0"/>
              <a:t>Décret Présidentiel n°10-236 du 07/10/10</a:t>
            </a:r>
            <a:r>
              <a:rPr lang="fr-FR" sz="2400" smtClean="0"/>
              <a:t> portant RMP</a:t>
            </a:r>
          </a:p>
          <a:p>
            <a:pPr marL="0" indent="0" eaLnBrk="1" hangingPunct="1">
              <a:lnSpc>
                <a:spcPct val="90000"/>
              </a:lnSpc>
              <a:buFont typeface="Wingdings" pitchFamily="2" charset="2"/>
              <a:buNone/>
            </a:pPr>
            <a:endParaRPr lang="fr-FR" sz="2400" smtClean="0"/>
          </a:p>
          <a:p>
            <a:pPr marL="0" indent="0" eaLnBrk="1" hangingPunct="1">
              <a:lnSpc>
                <a:spcPct val="90000"/>
              </a:lnSpc>
              <a:buFontTx/>
              <a:buChar char="-"/>
            </a:pPr>
            <a:r>
              <a:rPr lang="fr-FR" sz="2400" b="1" smtClean="0"/>
              <a:t>D.E n°98-227 du 13/07/1997</a:t>
            </a:r>
            <a:r>
              <a:rPr lang="fr-FR" sz="2400" smtClean="0"/>
              <a:t> modifié et complété par le D.E n° 09-148 du 02/05/2009 relatif aux dépenses d’équipement de l’Etat</a:t>
            </a:r>
          </a:p>
          <a:p>
            <a:pPr marL="0" indent="0" eaLnBrk="1" hangingPunct="1">
              <a:lnSpc>
                <a:spcPct val="90000"/>
              </a:lnSpc>
              <a:buFontTx/>
              <a:buNone/>
            </a:pPr>
            <a:endParaRPr lang="fr-FR" sz="2400" smtClean="0"/>
          </a:p>
          <a:p>
            <a:pPr marL="0" indent="0" eaLnBrk="1" hangingPunct="1">
              <a:lnSpc>
                <a:spcPct val="90000"/>
              </a:lnSpc>
              <a:buFontTx/>
              <a:buChar char="-"/>
            </a:pPr>
            <a:r>
              <a:rPr lang="fr-FR" sz="2400" b="1" smtClean="0"/>
              <a:t>Guide de la maturation</a:t>
            </a:r>
            <a:r>
              <a:rPr lang="fr-FR" sz="2400" smtClean="0"/>
              <a:t> édité par la CNED</a:t>
            </a:r>
          </a:p>
          <a:p>
            <a:pPr marL="0" indent="0" eaLnBrk="1" hangingPunct="1">
              <a:lnSpc>
                <a:spcPct val="90000"/>
              </a:lnSpc>
              <a:buFontTx/>
              <a:buChar char="-"/>
            </a:pPr>
            <a:endParaRPr lang="fr-FR" sz="2400" smtClean="0"/>
          </a:p>
          <a:p>
            <a:pPr marL="0" indent="0" eaLnBrk="1" hangingPunct="1">
              <a:lnSpc>
                <a:spcPct val="90000"/>
              </a:lnSpc>
              <a:buFontTx/>
              <a:buChar char="-"/>
            </a:pPr>
            <a:r>
              <a:rPr lang="fr-FR" sz="2400" b="1" smtClean="0"/>
              <a:t>Autres</a:t>
            </a:r>
            <a:r>
              <a:rPr lang="fr-FR" sz="2400" smtClean="0"/>
              <a:t>.</a:t>
            </a:r>
          </a:p>
          <a:p>
            <a:pPr marL="0" indent="0" eaLnBrk="1" hangingPunct="1">
              <a:lnSpc>
                <a:spcPct val="90000"/>
              </a:lnSpc>
              <a:buFont typeface="Wingdings" pitchFamily="2" charset="2"/>
              <a:buNone/>
            </a:pPr>
            <a:endParaRPr lang="fr-FR" sz="2400" smtClean="0"/>
          </a:p>
          <a:p>
            <a:pPr marL="0" indent="0" algn="ctr" eaLnBrk="1" hangingPunct="1">
              <a:lnSpc>
                <a:spcPct val="90000"/>
              </a:lnSpc>
              <a:buFont typeface="Wingdings" pitchFamily="2" charset="2"/>
              <a:buNone/>
            </a:pPr>
            <a:endParaRPr lang="fr-FR" sz="2400" smtClean="0"/>
          </a:p>
          <a:p>
            <a:pPr marL="0" indent="0" algn="ctr" eaLnBrk="1" hangingPunct="1">
              <a:lnSpc>
                <a:spcPct val="90000"/>
              </a:lnSpc>
              <a:buFont typeface="Wingdings" pitchFamily="2" charset="2"/>
              <a:buNone/>
            </a:pPr>
            <a:endParaRPr lang="fr-FR" smtClean="0"/>
          </a:p>
          <a:p>
            <a:pPr marL="0" indent="0" algn="ctr" eaLnBrk="1" hangingPunct="1">
              <a:lnSpc>
                <a:spcPct val="90000"/>
              </a:lnSpc>
              <a:buFont typeface="Wingdings" pitchFamily="2" charset="2"/>
              <a:buNone/>
            </a:pPr>
            <a:endParaRPr lang="fr-FR" sz="3600" smtClean="0"/>
          </a:p>
        </p:txBody>
      </p:sp>
      <p:sp>
        <p:nvSpPr>
          <p:cNvPr id="19460"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0B61F9B0-F89C-4F8D-9849-736545BA9754}" type="slidenum">
              <a:rPr lang="fr-FR" sz="1200">
                <a:solidFill>
                  <a:schemeClr val="tx1">
                    <a:tint val="75000"/>
                  </a:schemeClr>
                </a:solidFill>
                <a:latin typeface="+mn-lt"/>
                <a:cs typeface="+mn-cs"/>
              </a:rPr>
              <a:pPr algn="r" fontAlgn="auto">
                <a:spcBef>
                  <a:spcPts val="0"/>
                </a:spcBef>
                <a:spcAft>
                  <a:spcPts val="0"/>
                </a:spcAft>
                <a:defRPr/>
              </a:pPr>
              <a:t>23</a:t>
            </a:fld>
            <a:endParaRPr lang="fr-FR" sz="1200" dirty="0">
              <a:solidFill>
                <a:schemeClr val="tx1">
                  <a:tint val="75000"/>
                </a:schemeClr>
              </a:solidFill>
              <a:latin typeface="+mn-lt"/>
              <a:cs typeface="+mn-cs"/>
            </a:endParaRPr>
          </a:p>
        </p:txBody>
      </p:sp>
      <p:sp>
        <p:nvSpPr>
          <p:cNvPr id="20483" name="Rectangle 2"/>
          <p:cNvSpPr>
            <a:spLocks noGrp="1" noChangeArrowheads="1"/>
          </p:cNvSpPr>
          <p:nvPr>
            <p:ph type="body" idx="4294967295"/>
          </p:nvPr>
        </p:nvSpPr>
        <p:spPr>
          <a:xfrm>
            <a:off x="250825" y="620713"/>
            <a:ext cx="8642350" cy="6021387"/>
          </a:xfrm>
          <a:ln>
            <a:solidFill>
              <a:schemeClr val="accent1"/>
            </a:solidFill>
          </a:ln>
        </p:spPr>
        <p:txBody>
          <a:bodyPr/>
          <a:lstStyle/>
          <a:p>
            <a:pPr marL="0" indent="0" algn="ctr">
              <a:lnSpc>
                <a:spcPct val="80000"/>
              </a:lnSpc>
              <a:spcBef>
                <a:spcPct val="0"/>
              </a:spcBef>
              <a:buFontTx/>
              <a:buNone/>
            </a:pPr>
            <a:r>
              <a:rPr lang="fr-FR" sz="2800" b="1" smtClean="0"/>
              <a:t>Principales obligations introduites par D.E n° 09.148 </a:t>
            </a:r>
          </a:p>
          <a:p>
            <a:pPr marL="0" indent="0">
              <a:lnSpc>
                <a:spcPct val="80000"/>
              </a:lnSpc>
              <a:buFontTx/>
              <a:buNone/>
            </a:pPr>
            <a:endParaRPr kumimoji="1" lang="fr-FR" sz="2800" smtClean="0"/>
          </a:p>
          <a:p>
            <a:pPr marL="0" indent="0">
              <a:lnSpc>
                <a:spcPct val="80000"/>
              </a:lnSpc>
              <a:buFontTx/>
              <a:buNone/>
            </a:pPr>
            <a:r>
              <a:rPr kumimoji="1" lang="fr-FR" sz="2400" smtClean="0"/>
              <a:t>-</a:t>
            </a:r>
            <a:r>
              <a:rPr lang="fr-FR" sz="2400" smtClean="0"/>
              <a:t> Inscription obligatoire en études de tout projet</a:t>
            </a:r>
          </a:p>
          <a:p>
            <a:pPr marL="0" indent="0">
              <a:lnSpc>
                <a:spcPct val="80000"/>
              </a:lnSpc>
              <a:buFontTx/>
              <a:buNone/>
            </a:pPr>
            <a:endParaRPr lang="fr-FR" sz="2400" smtClean="0"/>
          </a:p>
          <a:p>
            <a:pPr marL="0" indent="0">
              <a:lnSpc>
                <a:spcPct val="80000"/>
              </a:lnSpc>
              <a:buFontTx/>
              <a:buNone/>
            </a:pPr>
            <a:r>
              <a:rPr lang="fr-FR" sz="2400" smtClean="0"/>
              <a:t>- Inscription du projet en réalisation subordonnée à la finalisation, validation et réception des études d’exécution, </a:t>
            </a:r>
          </a:p>
          <a:p>
            <a:pPr marL="0" indent="0">
              <a:lnSpc>
                <a:spcPct val="80000"/>
              </a:lnSpc>
            </a:pPr>
            <a:endParaRPr lang="fr-FR" sz="2400" smtClean="0"/>
          </a:p>
          <a:p>
            <a:pPr marL="0" indent="0">
              <a:lnSpc>
                <a:spcPct val="80000"/>
              </a:lnSpc>
              <a:buFontTx/>
              <a:buNone/>
            </a:pPr>
            <a:r>
              <a:rPr lang="fr-FR" sz="2400" smtClean="0"/>
              <a:t>-3 étapes indispensables : identification, faisabilité, préparation de la réalisation et d’exploitation du projet, (le passage d’une étape à une autre conditionné par les résultats de la première)</a:t>
            </a:r>
          </a:p>
          <a:p>
            <a:pPr marL="0" indent="0">
              <a:lnSpc>
                <a:spcPct val="80000"/>
              </a:lnSpc>
            </a:pPr>
            <a:endParaRPr lang="fr-FR" sz="2400" smtClean="0"/>
          </a:p>
          <a:p>
            <a:pPr marL="0" indent="0">
              <a:lnSpc>
                <a:spcPct val="80000"/>
              </a:lnSpc>
              <a:buFontTx/>
              <a:buNone/>
            </a:pPr>
            <a:r>
              <a:rPr lang="fr-FR" sz="2400" smtClean="0"/>
              <a:t>-Intervention de la CNED</a:t>
            </a:r>
          </a:p>
          <a:p>
            <a:pPr marL="0" indent="0">
              <a:lnSpc>
                <a:spcPct val="80000"/>
              </a:lnSpc>
            </a:pPr>
            <a:endParaRPr lang="fr-FR" sz="2400" smtClean="0"/>
          </a:p>
          <a:p>
            <a:pPr marL="0" indent="0">
              <a:lnSpc>
                <a:spcPct val="80000"/>
              </a:lnSpc>
              <a:buFontTx/>
              <a:buNone/>
            </a:pPr>
            <a:r>
              <a:rPr lang="fr-FR" sz="2400" smtClean="0"/>
              <a:t>- Arbitrage CM si modification ou réévaluation dépasse 10% ou 15%.</a:t>
            </a:r>
          </a:p>
          <a:p>
            <a:pPr marL="0" indent="0" eaLnBrk="1" hangingPunct="1">
              <a:lnSpc>
                <a:spcPct val="80000"/>
              </a:lnSpc>
              <a:buFont typeface="Wingdings" pitchFamily="2" charset="2"/>
              <a:buNone/>
            </a:pPr>
            <a:endParaRPr lang="fr-FR" sz="2400" smtClean="0"/>
          </a:p>
          <a:p>
            <a:pPr marL="0" indent="0" algn="ctr" eaLnBrk="1" hangingPunct="1">
              <a:lnSpc>
                <a:spcPct val="80000"/>
              </a:lnSpc>
              <a:buFont typeface="Wingdings" pitchFamily="2" charset="2"/>
              <a:buNone/>
            </a:pPr>
            <a:endParaRPr lang="fr-FR" sz="2400" smtClean="0"/>
          </a:p>
          <a:p>
            <a:pPr marL="0" indent="0" algn="ctr" eaLnBrk="1" hangingPunct="1">
              <a:lnSpc>
                <a:spcPct val="80000"/>
              </a:lnSpc>
              <a:buFont typeface="Wingdings" pitchFamily="2" charset="2"/>
              <a:buNone/>
            </a:pPr>
            <a:endParaRPr lang="fr-FR" smtClean="0"/>
          </a:p>
          <a:p>
            <a:pPr marL="0" indent="0" algn="ctr" eaLnBrk="1" hangingPunct="1">
              <a:lnSpc>
                <a:spcPct val="80000"/>
              </a:lnSpc>
              <a:buFont typeface="Wingdings" pitchFamily="2" charset="2"/>
              <a:buNone/>
            </a:pPr>
            <a:endParaRPr lang="fr-FR" sz="3600" smtClean="0"/>
          </a:p>
        </p:txBody>
      </p:sp>
      <p:sp>
        <p:nvSpPr>
          <p:cNvPr id="2048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5E40CC6A-923A-4EE2-9A27-AE4E635CCB7D}" type="slidenum">
              <a:rPr lang="fr-FR" sz="1200">
                <a:solidFill>
                  <a:schemeClr val="tx1">
                    <a:tint val="75000"/>
                  </a:schemeClr>
                </a:solidFill>
                <a:latin typeface="+mn-lt"/>
                <a:cs typeface="+mn-cs"/>
              </a:rPr>
              <a:pPr algn="r" fontAlgn="auto">
                <a:spcBef>
                  <a:spcPts val="0"/>
                </a:spcBef>
                <a:spcAft>
                  <a:spcPts val="0"/>
                </a:spcAft>
                <a:defRPr/>
              </a:pPr>
              <a:t>24</a:t>
            </a:fld>
            <a:endParaRPr lang="fr-FR" sz="1200" dirty="0">
              <a:solidFill>
                <a:schemeClr val="tx1">
                  <a:tint val="75000"/>
                </a:schemeClr>
              </a:solidFill>
              <a:latin typeface="+mn-lt"/>
              <a:cs typeface="+mn-cs"/>
            </a:endParaRPr>
          </a:p>
        </p:txBody>
      </p:sp>
      <p:sp>
        <p:nvSpPr>
          <p:cNvPr id="21507" name="Rectangle 2"/>
          <p:cNvSpPr>
            <a:spLocks noGrp="1" noChangeArrowheads="1"/>
          </p:cNvSpPr>
          <p:nvPr>
            <p:ph type="body" idx="4294967295"/>
          </p:nvPr>
        </p:nvSpPr>
        <p:spPr>
          <a:xfrm>
            <a:off x="179388" y="333375"/>
            <a:ext cx="8642350" cy="6021388"/>
          </a:xfrm>
          <a:ln>
            <a:solidFill>
              <a:schemeClr val="accent1"/>
            </a:solidFill>
          </a:ln>
        </p:spPr>
        <p:txBody>
          <a:bodyPr/>
          <a:lstStyle/>
          <a:p>
            <a:pPr marL="0" indent="0" algn="ctr">
              <a:lnSpc>
                <a:spcPct val="80000"/>
              </a:lnSpc>
              <a:spcBef>
                <a:spcPct val="0"/>
              </a:spcBef>
              <a:buFontTx/>
              <a:buNone/>
            </a:pPr>
            <a:r>
              <a:rPr lang="fr-FR" sz="2800" b="1" smtClean="0"/>
              <a:t>Atténuation au principe de la maturation préalable (Art. 18 RMP)</a:t>
            </a:r>
            <a:r>
              <a:rPr lang="fr-FR" sz="2800" smtClean="0"/>
              <a:t>.</a:t>
            </a:r>
          </a:p>
          <a:p>
            <a:pPr marL="0" indent="0" algn="ctr">
              <a:lnSpc>
                <a:spcPct val="80000"/>
              </a:lnSpc>
              <a:spcBef>
                <a:spcPct val="0"/>
              </a:spcBef>
              <a:buFontTx/>
              <a:buNone/>
            </a:pPr>
            <a:endParaRPr lang="fr-FR" sz="2800" smtClean="0"/>
          </a:p>
          <a:p>
            <a:pPr marL="0" indent="0">
              <a:lnSpc>
                <a:spcPct val="80000"/>
              </a:lnSpc>
            </a:pPr>
            <a:r>
              <a:rPr kumimoji="1" lang="fr-FR" sz="2400" smtClean="0">
                <a:solidFill>
                  <a:schemeClr val="tx2"/>
                </a:solidFill>
              </a:rPr>
              <a:t>Possibilité exceptionnelle de recourir à un marché «  Etude de maturation et de réalisation » aux conditions suivantes : </a:t>
            </a:r>
          </a:p>
          <a:p>
            <a:pPr marL="0" indent="0">
              <a:lnSpc>
                <a:spcPct val="80000"/>
              </a:lnSpc>
            </a:pPr>
            <a:endParaRPr kumimoji="1" lang="fr-FR" sz="2400" smtClean="0">
              <a:solidFill>
                <a:schemeClr val="tx2"/>
              </a:solidFill>
            </a:endParaRPr>
          </a:p>
          <a:p>
            <a:pPr marL="0" indent="0">
              <a:lnSpc>
                <a:spcPct val="80000"/>
              </a:lnSpc>
            </a:pPr>
            <a:r>
              <a:rPr kumimoji="1" lang="fr-FR" sz="2400" b="1" smtClean="0">
                <a:solidFill>
                  <a:schemeClr val="tx2"/>
                </a:solidFill>
              </a:rPr>
              <a:t>Objet </a:t>
            </a:r>
            <a:r>
              <a:rPr kumimoji="1" lang="fr-FR" sz="2400" smtClean="0">
                <a:solidFill>
                  <a:schemeClr val="tx2"/>
                </a:solidFill>
              </a:rPr>
              <a:t>: étude et réalisation,</a:t>
            </a:r>
          </a:p>
          <a:p>
            <a:pPr marL="0" indent="0">
              <a:lnSpc>
                <a:spcPct val="80000"/>
              </a:lnSpc>
            </a:pPr>
            <a:endParaRPr kumimoji="1" lang="fr-FR" sz="2400" smtClean="0">
              <a:solidFill>
                <a:schemeClr val="tx2"/>
              </a:solidFill>
            </a:endParaRPr>
          </a:p>
          <a:p>
            <a:pPr marL="0" indent="0">
              <a:lnSpc>
                <a:spcPct val="80000"/>
              </a:lnSpc>
            </a:pPr>
            <a:r>
              <a:rPr kumimoji="1" lang="fr-FR" sz="2400" b="1" smtClean="0">
                <a:solidFill>
                  <a:schemeClr val="tx2"/>
                </a:solidFill>
              </a:rPr>
              <a:t>Justification</a:t>
            </a:r>
            <a:r>
              <a:rPr kumimoji="1" lang="fr-FR" sz="2400" smtClean="0">
                <a:solidFill>
                  <a:schemeClr val="tx2"/>
                </a:solidFill>
              </a:rPr>
              <a:t> : impossibilité technique, de dissocier l’entrepreneur des études de l’ouvrage,</a:t>
            </a:r>
          </a:p>
          <a:p>
            <a:pPr marL="0" indent="0">
              <a:lnSpc>
                <a:spcPct val="80000"/>
              </a:lnSpc>
            </a:pPr>
            <a:endParaRPr kumimoji="1" lang="fr-FR" sz="2400" smtClean="0">
              <a:solidFill>
                <a:schemeClr val="tx2"/>
              </a:solidFill>
            </a:endParaRPr>
          </a:p>
          <a:p>
            <a:pPr marL="0" indent="0">
              <a:lnSpc>
                <a:spcPct val="80000"/>
              </a:lnSpc>
            </a:pPr>
            <a:r>
              <a:rPr kumimoji="1" lang="fr-FR" sz="2400" b="1" smtClean="0">
                <a:solidFill>
                  <a:schemeClr val="tx2"/>
                </a:solidFill>
              </a:rPr>
              <a:t>Périmètre</a:t>
            </a:r>
            <a:r>
              <a:rPr kumimoji="1" lang="fr-FR" sz="2400" smtClean="0">
                <a:solidFill>
                  <a:schemeClr val="tx2"/>
                </a:solidFill>
              </a:rPr>
              <a:t> : phase Etude de faisabilité non comprise dans l’étude de maturation,</a:t>
            </a:r>
          </a:p>
          <a:p>
            <a:pPr marL="0" indent="0">
              <a:lnSpc>
                <a:spcPct val="80000"/>
              </a:lnSpc>
            </a:pPr>
            <a:endParaRPr kumimoji="1" lang="fr-FR" sz="2400" smtClean="0">
              <a:solidFill>
                <a:schemeClr val="tx2"/>
              </a:solidFill>
            </a:endParaRPr>
          </a:p>
          <a:p>
            <a:pPr marL="0" indent="0">
              <a:lnSpc>
                <a:spcPct val="80000"/>
              </a:lnSpc>
            </a:pPr>
            <a:r>
              <a:rPr kumimoji="1" lang="fr-FR" sz="2400" smtClean="0">
                <a:solidFill>
                  <a:schemeClr val="tx2"/>
                </a:solidFill>
              </a:rPr>
              <a:t> </a:t>
            </a:r>
            <a:r>
              <a:rPr kumimoji="1" lang="fr-FR" sz="2400" b="1" smtClean="0">
                <a:solidFill>
                  <a:schemeClr val="tx2"/>
                </a:solidFill>
              </a:rPr>
              <a:t>Procédure</a:t>
            </a:r>
            <a:r>
              <a:rPr kumimoji="1" lang="fr-FR" sz="2400" smtClean="0">
                <a:solidFill>
                  <a:schemeClr val="tx2"/>
                </a:solidFill>
              </a:rPr>
              <a:t> : </a:t>
            </a:r>
            <a:r>
              <a:rPr kumimoji="1" lang="fr-FR" sz="2400" smtClean="0"/>
              <a:t>Le cdc doit prévoir, dans le cadre de l’évaluation technique, une pré-qualification relative à la phase études </a:t>
            </a:r>
            <a:r>
              <a:rPr kumimoji="1" lang="fr-FR" sz="2400" smtClean="0">
                <a:solidFill>
                  <a:schemeClr val="tx2"/>
                </a:solidFill>
              </a:rPr>
              <a:t>.</a:t>
            </a:r>
            <a:endParaRPr lang="fr-FR" sz="2400" smtClean="0"/>
          </a:p>
          <a:p>
            <a:pPr marL="0" indent="0" algn="ctr" eaLnBrk="1" hangingPunct="1">
              <a:lnSpc>
                <a:spcPct val="80000"/>
              </a:lnSpc>
              <a:buFont typeface="Wingdings" pitchFamily="2" charset="2"/>
              <a:buNone/>
            </a:pPr>
            <a:endParaRPr lang="fr-FR" sz="2400" smtClean="0"/>
          </a:p>
          <a:p>
            <a:pPr marL="0" indent="0" algn="ctr" eaLnBrk="1" hangingPunct="1">
              <a:lnSpc>
                <a:spcPct val="80000"/>
              </a:lnSpc>
              <a:buFont typeface="Wingdings" pitchFamily="2" charset="2"/>
              <a:buNone/>
            </a:pPr>
            <a:endParaRPr lang="fr-FR" smtClean="0"/>
          </a:p>
          <a:p>
            <a:pPr marL="0" indent="0" algn="ctr" eaLnBrk="1" hangingPunct="1">
              <a:lnSpc>
                <a:spcPct val="80000"/>
              </a:lnSpc>
              <a:buFont typeface="Wingdings" pitchFamily="2" charset="2"/>
              <a:buNone/>
            </a:pPr>
            <a:endParaRPr lang="fr-FR" sz="3600" smtClean="0"/>
          </a:p>
        </p:txBody>
      </p:sp>
      <p:sp>
        <p:nvSpPr>
          <p:cNvPr id="21508"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51762DDF-133D-4749-BF56-CE51FE13AFF0}" type="slidenum">
              <a:rPr lang="fr-FR" sz="1200">
                <a:solidFill>
                  <a:schemeClr val="tx1">
                    <a:tint val="75000"/>
                  </a:schemeClr>
                </a:solidFill>
                <a:latin typeface="+mn-lt"/>
                <a:cs typeface="+mn-cs"/>
              </a:rPr>
              <a:pPr algn="r" fontAlgn="auto">
                <a:spcBef>
                  <a:spcPts val="0"/>
                </a:spcBef>
                <a:spcAft>
                  <a:spcPts val="0"/>
                </a:spcAft>
                <a:defRPr/>
              </a:pPr>
              <a:t>25</a:t>
            </a:fld>
            <a:endParaRPr lang="fr-FR" sz="1200" dirty="0">
              <a:solidFill>
                <a:schemeClr val="tx1">
                  <a:tint val="75000"/>
                </a:schemeClr>
              </a:solidFill>
              <a:latin typeface="+mn-lt"/>
              <a:cs typeface="+mn-cs"/>
            </a:endParaRPr>
          </a:p>
        </p:txBody>
      </p:sp>
      <p:sp>
        <p:nvSpPr>
          <p:cNvPr id="22531" name="Rectangle 2"/>
          <p:cNvSpPr>
            <a:spLocks noGrp="1" noChangeArrowheads="1"/>
          </p:cNvSpPr>
          <p:nvPr>
            <p:ph type="body" idx="4294967295"/>
          </p:nvPr>
        </p:nvSpPr>
        <p:spPr>
          <a:xfrm>
            <a:off x="250825" y="333375"/>
            <a:ext cx="8642350" cy="6021388"/>
          </a:xfrm>
          <a:ln>
            <a:solidFill>
              <a:schemeClr val="accent1"/>
            </a:solidFill>
          </a:ln>
        </p:spPr>
        <p:txBody>
          <a:bodyPr/>
          <a:lstStyle/>
          <a:p>
            <a:pPr marL="0" indent="0" eaLnBrk="1" hangingPunct="1">
              <a:lnSpc>
                <a:spcPct val="90000"/>
              </a:lnSpc>
              <a:buFont typeface="Wingdings" pitchFamily="2" charset="2"/>
              <a:buNone/>
            </a:pPr>
            <a:r>
              <a:rPr lang="fr-FR" sz="2800" b="1" smtClean="0"/>
              <a:t>                   </a:t>
            </a:r>
          </a:p>
          <a:p>
            <a:pPr marL="0" indent="0" eaLnBrk="1" hangingPunct="1">
              <a:lnSpc>
                <a:spcPct val="90000"/>
              </a:lnSpc>
              <a:buFont typeface="Wingdings" pitchFamily="2" charset="2"/>
              <a:buNone/>
            </a:pPr>
            <a:r>
              <a:rPr lang="fr-FR" sz="2800" b="1" smtClean="0"/>
              <a:t>                       Marchés à  tranches</a:t>
            </a:r>
          </a:p>
          <a:p>
            <a:pPr marL="0" indent="0" eaLnBrk="1" hangingPunct="1">
              <a:lnSpc>
                <a:spcPct val="90000"/>
              </a:lnSpc>
              <a:buFont typeface="Wingdings" pitchFamily="2" charset="2"/>
              <a:buNone/>
            </a:pPr>
            <a:r>
              <a:rPr lang="fr-FR" sz="2800" b="1" smtClean="0"/>
              <a:t>                                  (art 14)</a:t>
            </a:r>
          </a:p>
          <a:p>
            <a:pPr marL="0" indent="0">
              <a:lnSpc>
                <a:spcPct val="90000"/>
              </a:lnSpc>
              <a:buFontTx/>
              <a:buNone/>
            </a:pPr>
            <a:r>
              <a:rPr lang="fr-FR" sz="2400" smtClean="0"/>
              <a:t>Possibilité de recourir à un marché comportant une </a:t>
            </a:r>
            <a:r>
              <a:rPr lang="fr-FR" sz="2400" smtClean="0">
                <a:solidFill>
                  <a:srgbClr val="990000"/>
                </a:solidFill>
              </a:rPr>
              <a:t>tranche ferme et une ou plusieurs tranches conditionnelles</a:t>
            </a:r>
            <a:r>
              <a:rPr lang="fr-FR" sz="2400" smtClean="0"/>
              <a:t> aux conditions suivantes :</a:t>
            </a:r>
          </a:p>
          <a:p>
            <a:pPr marL="0" indent="0">
              <a:lnSpc>
                <a:spcPct val="90000"/>
              </a:lnSpc>
              <a:buFontTx/>
              <a:buNone/>
            </a:pPr>
            <a:endParaRPr lang="fr-FR" sz="2400" smtClean="0"/>
          </a:p>
          <a:p>
            <a:pPr marL="0" indent="0">
              <a:lnSpc>
                <a:spcPct val="90000"/>
              </a:lnSpc>
              <a:buFontTx/>
              <a:buChar char="-"/>
            </a:pPr>
            <a:r>
              <a:rPr lang="fr-FR" sz="2400" smtClean="0"/>
              <a:t>Justifications par des </a:t>
            </a:r>
            <a:r>
              <a:rPr lang="fr-FR" sz="2400" smtClean="0">
                <a:solidFill>
                  <a:srgbClr val="990000"/>
                </a:solidFill>
              </a:rPr>
              <a:t>conditions économiques et/ou financiers ,</a:t>
            </a:r>
          </a:p>
          <a:p>
            <a:pPr marL="0" indent="0">
              <a:lnSpc>
                <a:spcPct val="90000"/>
              </a:lnSpc>
              <a:buFontTx/>
              <a:buNone/>
            </a:pPr>
            <a:endParaRPr lang="fr-FR" sz="2400" smtClean="0">
              <a:solidFill>
                <a:srgbClr val="990000"/>
              </a:solidFill>
            </a:endParaRPr>
          </a:p>
          <a:p>
            <a:pPr marL="0" indent="0">
              <a:lnSpc>
                <a:spcPct val="90000"/>
              </a:lnSpc>
              <a:buFontTx/>
              <a:buChar char="-"/>
            </a:pPr>
            <a:r>
              <a:rPr lang="fr-FR" sz="2400" smtClean="0"/>
              <a:t>Préservation du caractère </a:t>
            </a:r>
            <a:r>
              <a:rPr lang="fr-FR" sz="2400" smtClean="0">
                <a:solidFill>
                  <a:srgbClr val="990000"/>
                </a:solidFill>
              </a:rPr>
              <a:t>fonctionnel</a:t>
            </a:r>
            <a:r>
              <a:rPr lang="fr-FR" sz="2400" smtClean="0"/>
              <a:t> du projet,</a:t>
            </a:r>
          </a:p>
          <a:p>
            <a:pPr marL="0" indent="0">
              <a:lnSpc>
                <a:spcPct val="90000"/>
              </a:lnSpc>
              <a:buFontTx/>
              <a:buNone/>
            </a:pPr>
            <a:endParaRPr lang="fr-FR" sz="2400" smtClean="0"/>
          </a:p>
          <a:p>
            <a:pPr marL="0" indent="0">
              <a:lnSpc>
                <a:spcPct val="90000"/>
              </a:lnSpc>
              <a:buFontTx/>
              <a:buChar char="-"/>
            </a:pPr>
            <a:r>
              <a:rPr lang="fr-FR" sz="2400" smtClean="0"/>
              <a:t>L’exécution de la tranche conditionnelle </a:t>
            </a:r>
            <a:r>
              <a:rPr lang="fr-FR" sz="2400" smtClean="0">
                <a:solidFill>
                  <a:srgbClr val="990000"/>
                </a:solidFill>
              </a:rPr>
              <a:t>facultative</a:t>
            </a:r>
            <a:r>
              <a:rPr lang="fr-FR" sz="2400" smtClean="0"/>
              <a:t> s’effectue sur </a:t>
            </a:r>
            <a:r>
              <a:rPr lang="fr-FR" sz="2400" smtClean="0">
                <a:solidFill>
                  <a:srgbClr val="990000"/>
                </a:solidFill>
              </a:rPr>
              <a:t>décision</a:t>
            </a:r>
            <a:r>
              <a:rPr lang="fr-FR" sz="2400" smtClean="0"/>
              <a:t> du Service contractant et selon les conditions du CdC.</a:t>
            </a:r>
          </a:p>
          <a:p>
            <a:pPr marL="0" indent="0">
              <a:lnSpc>
                <a:spcPct val="90000"/>
              </a:lnSpc>
              <a:buFontTx/>
              <a:buNone/>
            </a:pPr>
            <a:endParaRPr lang="fr-FR" sz="2400" smtClean="0"/>
          </a:p>
          <a:p>
            <a:pPr marL="0" indent="0">
              <a:lnSpc>
                <a:spcPct val="90000"/>
              </a:lnSpc>
              <a:buFontTx/>
              <a:buNone/>
            </a:pPr>
            <a:endParaRPr lang="fr-FR" sz="2400" smtClean="0"/>
          </a:p>
          <a:p>
            <a:pPr marL="0" indent="0" eaLnBrk="1" hangingPunct="1">
              <a:lnSpc>
                <a:spcPct val="90000"/>
              </a:lnSpc>
              <a:buFontTx/>
              <a:buNone/>
            </a:pPr>
            <a:endParaRPr lang="fr-FR" sz="2400" smtClean="0"/>
          </a:p>
          <a:p>
            <a:pPr marL="0" indent="0" eaLnBrk="1" hangingPunct="1">
              <a:lnSpc>
                <a:spcPct val="90000"/>
              </a:lnSpc>
              <a:buFontTx/>
              <a:buChar char="-"/>
            </a:pPr>
            <a:endParaRPr lang="fr-FR" sz="2400" smtClean="0"/>
          </a:p>
          <a:p>
            <a:pPr marL="0" indent="0" eaLnBrk="1" hangingPunct="1">
              <a:lnSpc>
                <a:spcPct val="90000"/>
              </a:lnSpc>
              <a:buFontTx/>
              <a:buNone/>
            </a:pPr>
            <a:endParaRPr lang="fr-FR" sz="1600" smtClean="0"/>
          </a:p>
          <a:p>
            <a:pPr marL="0" indent="0">
              <a:lnSpc>
                <a:spcPct val="90000"/>
              </a:lnSpc>
              <a:buFontTx/>
              <a:buNone/>
            </a:pPr>
            <a:endParaRPr lang="fr-FR" sz="1000" b="1" smtClean="0"/>
          </a:p>
        </p:txBody>
      </p:sp>
      <p:sp>
        <p:nvSpPr>
          <p:cNvPr id="2253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ous-titre 2"/>
          <p:cNvSpPr>
            <a:spLocks noGrp="1"/>
          </p:cNvSpPr>
          <p:nvPr>
            <p:ph type="subTitle" idx="4294967295"/>
          </p:nvPr>
        </p:nvSpPr>
        <p:spPr>
          <a:xfrm>
            <a:off x="684213" y="2205038"/>
            <a:ext cx="7705725" cy="2519362"/>
          </a:xfrm>
          <a:solidFill>
            <a:srgbClr val="CCCCFF"/>
          </a:solidFill>
        </p:spPr>
        <p:txBody>
          <a:bodyPr/>
          <a:lstStyle/>
          <a:p>
            <a:pPr marL="0" indent="0" algn="ctr" eaLnBrk="1" hangingPunct="1">
              <a:lnSpc>
                <a:spcPct val="90000"/>
              </a:lnSpc>
              <a:buFontTx/>
              <a:buNone/>
            </a:pPr>
            <a:endParaRPr lang="fr-FR" sz="2000" b="1" smtClean="0"/>
          </a:p>
          <a:p>
            <a:pPr marL="0" indent="0" algn="ctr" eaLnBrk="1" hangingPunct="1">
              <a:lnSpc>
                <a:spcPct val="90000"/>
              </a:lnSpc>
              <a:buFontTx/>
              <a:buNone/>
            </a:pPr>
            <a:r>
              <a:rPr lang="fr-FR" sz="2000" b="1" smtClean="0"/>
              <a:t>THEME : LA FORMATION DU MARCHE PUBLIC </a:t>
            </a:r>
          </a:p>
          <a:p>
            <a:pPr marL="0" indent="0" algn="ctr" eaLnBrk="1" hangingPunct="1">
              <a:lnSpc>
                <a:spcPct val="90000"/>
              </a:lnSpc>
              <a:buFontTx/>
              <a:buNone/>
            </a:pPr>
            <a:endParaRPr lang="fr-FR" sz="1600" b="1" smtClean="0"/>
          </a:p>
          <a:p>
            <a:pPr marL="0" indent="0" algn="ctr" eaLnBrk="1" hangingPunct="1">
              <a:lnSpc>
                <a:spcPct val="90000"/>
              </a:lnSpc>
              <a:buFontTx/>
              <a:buNone/>
            </a:pPr>
            <a:r>
              <a:rPr lang="fr-FR" sz="2800" b="1" smtClean="0"/>
              <a:t>SEQUENCE 3 : MODES ET PROCEDURES CONCURRENTIELS DE PASSATION DES MARCHES PUBLICS</a:t>
            </a:r>
          </a:p>
        </p:txBody>
      </p:sp>
      <p:sp>
        <p:nvSpPr>
          <p:cNvPr id="7" name="Espace réservé du numéro de diapositive 6"/>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endParaRPr lang="fr-FR" sz="1200">
              <a:solidFill>
                <a:schemeClr val="tx1">
                  <a:tint val="75000"/>
                </a:schemeClr>
              </a:solidFill>
              <a:latin typeface="+mn-lt"/>
              <a:cs typeface="+mn-cs"/>
            </a:endParaRPr>
          </a:p>
          <a:p>
            <a:pPr algn="r" fontAlgn="auto">
              <a:spcBef>
                <a:spcPts val="0"/>
              </a:spcBef>
              <a:spcAft>
                <a:spcPts val="0"/>
              </a:spcAft>
              <a:defRPr/>
            </a:pPr>
            <a:fld id="{D8B3630E-AFB5-45F7-BBE5-9554131559D2}" type="slidenum">
              <a:rPr lang="fr-FR" sz="1200">
                <a:solidFill>
                  <a:schemeClr val="tx1">
                    <a:tint val="75000"/>
                  </a:schemeClr>
                </a:solidFill>
                <a:latin typeface="+mn-lt"/>
                <a:cs typeface="+mn-cs"/>
              </a:rPr>
              <a:pPr algn="r" fontAlgn="auto">
                <a:spcBef>
                  <a:spcPts val="0"/>
                </a:spcBef>
                <a:spcAft>
                  <a:spcPts val="0"/>
                </a:spcAft>
                <a:defRPr/>
              </a:pPr>
              <a:t>26</a:t>
            </a:fld>
            <a:endParaRPr lang="fr-FR" sz="1200">
              <a:solidFill>
                <a:schemeClr val="tx1">
                  <a:tint val="75000"/>
                </a:schemeClr>
              </a:solidFill>
              <a:latin typeface="+mn-lt"/>
              <a:cs typeface="+mn-cs"/>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26627" name="Rectangle 4"/>
          <p:cNvSpPr>
            <a:spLocks noGrp="1" noChangeArrowheads="1"/>
          </p:cNvSpPr>
          <p:nvPr>
            <p:ph type="title" idx="4294967295"/>
          </p:nvPr>
        </p:nvSpPr>
        <p:spPr>
          <a:xfrm>
            <a:off x="684213" y="188913"/>
            <a:ext cx="8243887" cy="836612"/>
          </a:xfrm>
          <a:solidFill>
            <a:srgbClr val="FFFFCC"/>
          </a:solidFill>
        </p:spPr>
        <p:txBody>
          <a:bodyPr anchor="b"/>
          <a:lstStyle/>
          <a:p>
            <a:r>
              <a:rPr lang="fr-FR" sz="2400" b="1" smtClean="0"/>
              <a:t/>
            </a:r>
            <a:br>
              <a:rPr lang="fr-FR" sz="2400" b="1" smtClean="0"/>
            </a:br>
            <a:r>
              <a:rPr lang="fr-FR" sz="2400" b="1" smtClean="0"/>
              <a:t/>
            </a:r>
            <a:br>
              <a:rPr lang="fr-FR" sz="2400" b="1" smtClean="0"/>
            </a:br>
            <a:r>
              <a:rPr lang="fr-FR" sz="2400" b="1" smtClean="0"/>
              <a:t/>
            </a:r>
            <a:br>
              <a:rPr lang="fr-FR" sz="2400" b="1" smtClean="0"/>
            </a:br>
            <a:r>
              <a:rPr lang="fr-FR" sz="2800" b="1" smtClean="0"/>
              <a:t>Principales nouveautés renforçant l’égalité d’accès, la concurrence et la transparence</a:t>
            </a:r>
          </a:p>
        </p:txBody>
      </p:sp>
      <p:sp>
        <p:nvSpPr>
          <p:cNvPr id="26628" name="Rectangle 6"/>
          <p:cNvSpPr>
            <a:spLocks noChangeArrowheads="1"/>
          </p:cNvSpPr>
          <p:nvPr/>
        </p:nvSpPr>
        <p:spPr bwMode="auto">
          <a:xfrm>
            <a:off x="468313" y="1557338"/>
            <a:ext cx="8207375" cy="4895850"/>
          </a:xfrm>
          <a:prstGeom prst="rect">
            <a:avLst/>
          </a:prstGeom>
          <a:noFill/>
          <a:ln w="9525">
            <a:solidFill>
              <a:schemeClr val="accent1"/>
            </a:solidFill>
            <a:miter lim="800000"/>
            <a:headEnd/>
            <a:tailEnd/>
          </a:ln>
        </p:spPr>
        <p:txBody>
          <a:bodyPr wrap="none" anchor="ctr"/>
          <a:lstStyle/>
          <a:p>
            <a:endParaRPr lang="fr-FR" b="1"/>
          </a:p>
          <a:p>
            <a:endParaRPr lang="fr-FR" b="1"/>
          </a:p>
          <a:p>
            <a:pPr>
              <a:buFontTx/>
              <a:buChar char="-"/>
            </a:pPr>
            <a:endParaRPr lang="fr-FR" sz="2400"/>
          </a:p>
          <a:p>
            <a:pPr>
              <a:buFontTx/>
              <a:buChar char="-"/>
            </a:pPr>
            <a:r>
              <a:rPr lang="fr-FR" sz="2400"/>
              <a:t>Encadrement du recours à </a:t>
            </a:r>
            <a:r>
              <a:rPr lang="fr-FR" sz="2400">
                <a:solidFill>
                  <a:srgbClr val="990000"/>
                </a:solidFill>
              </a:rPr>
              <a:t>l’allotissement</a:t>
            </a:r>
          </a:p>
          <a:p>
            <a:pPr>
              <a:buFontTx/>
              <a:buChar char="-"/>
            </a:pPr>
            <a:endParaRPr lang="fr-FR" sz="2400">
              <a:solidFill>
                <a:srgbClr val="990000"/>
              </a:solidFill>
            </a:endParaRPr>
          </a:p>
          <a:p>
            <a:pPr>
              <a:buFontTx/>
              <a:buChar char="-"/>
            </a:pPr>
            <a:r>
              <a:rPr lang="fr-FR" sz="2400"/>
              <a:t>Encadrement de </a:t>
            </a:r>
            <a:r>
              <a:rPr lang="fr-FR" sz="2400">
                <a:solidFill>
                  <a:srgbClr val="990000"/>
                </a:solidFill>
              </a:rPr>
              <a:t>l’appel d’offres restreint</a:t>
            </a:r>
          </a:p>
          <a:p>
            <a:endParaRPr lang="fr-FR" sz="2400"/>
          </a:p>
          <a:p>
            <a:pPr>
              <a:buFontTx/>
              <a:buChar char="-"/>
            </a:pPr>
            <a:r>
              <a:rPr lang="fr-FR" sz="2400"/>
              <a:t>Restructuration du mode de </a:t>
            </a:r>
            <a:r>
              <a:rPr lang="fr-FR" sz="2400">
                <a:solidFill>
                  <a:srgbClr val="990000"/>
                </a:solidFill>
              </a:rPr>
              <a:t>consultation sélective</a:t>
            </a:r>
          </a:p>
          <a:p>
            <a:endParaRPr lang="fr-FR" sz="2400"/>
          </a:p>
          <a:p>
            <a:pPr>
              <a:buFontTx/>
              <a:buChar char="-"/>
            </a:pPr>
            <a:r>
              <a:rPr lang="fr-FR" sz="2400"/>
              <a:t>Mise en place d’une procédure du </a:t>
            </a:r>
            <a:r>
              <a:rPr lang="fr-FR" sz="2400">
                <a:solidFill>
                  <a:srgbClr val="990000"/>
                </a:solidFill>
              </a:rPr>
              <a:t>concours</a:t>
            </a:r>
          </a:p>
          <a:p>
            <a:endParaRPr lang="fr-FR" sz="2400">
              <a:solidFill>
                <a:srgbClr val="990000"/>
              </a:solidFill>
            </a:endParaRPr>
          </a:p>
          <a:p>
            <a:pPr>
              <a:buFontTx/>
              <a:buChar char="-"/>
            </a:pPr>
            <a:r>
              <a:rPr lang="fr-FR" sz="2400"/>
              <a:t>Amélioration du dispositif réglementaire de passation des </a:t>
            </a:r>
          </a:p>
          <a:p>
            <a:r>
              <a:rPr lang="fr-FR" sz="2400"/>
              <a:t>marchés et d’exercice du recours précontractuel</a:t>
            </a:r>
          </a:p>
          <a:p>
            <a:pPr>
              <a:buFontTx/>
              <a:buChar char="-"/>
            </a:pPr>
            <a:endParaRPr lang="fr-FR" sz="2400"/>
          </a:p>
          <a:p>
            <a:endParaRPr lang="fr-FR" sz="2400"/>
          </a:p>
          <a:p>
            <a:pPr>
              <a:buFontTx/>
              <a:buChar char="-"/>
            </a:pPr>
            <a:endParaRPr lang="fr-FR" sz="2400"/>
          </a:p>
          <a:p>
            <a:pPr>
              <a:buFontTx/>
              <a:buChar char="-"/>
            </a:pPr>
            <a:endParaRPr lang="fr-FR" sz="2400"/>
          </a:p>
          <a:p>
            <a:endParaRPr lang="fr-FR" sz="2400"/>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3A7BC16D-A523-4FFC-BFD0-FA1E20581A6F}" type="slidenum">
              <a:rPr lang="fr-FR" sz="1200">
                <a:solidFill>
                  <a:schemeClr val="tx1">
                    <a:tint val="75000"/>
                  </a:schemeClr>
                </a:solidFill>
                <a:latin typeface="+mn-lt"/>
                <a:cs typeface="+mn-cs"/>
              </a:rPr>
              <a:pPr algn="r" fontAlgn="auto">
                <a:spcBef>
                  <a:spcPts val="0"/>
                </a:spcBef>
                <a:spcAft>
                  <a:spcPts val="0"/>
                </a:spcAft>
                <a:defRPr/>
              </a:pPr>
              <a:t>28</a:t>
            </a:fld>
            <a:endParaRPr lang="fr-FR" sz="1200" dirty="0">
              <a:solidFill>
                <a:schemeClr val="tx1">
                  <a:tint val="75000"/>
                </a:schemeClr>
              </a:solidFill>
              <a:latin typeface="+mn-lt"/>
              <a:cs typeface="+mn-cs"/>
            </a:endParaRPr>
          </a:p>
        </p:txBody>
      </p:sp>
      <p:sp>
        <p:nvSpPr>
          <p:cNvPr id="245763" name="Rectangle 2"/>
          <p:cNvSpPr>
            <a:spLocks noGrp="1" noChangeArrowheads="1"/>
          </p:cNvSpPr>
          <p:nvPr>
            <p:ph type="body" idx="4294967295"/>
          </p:nvPr>
        </p:nvSpPr>
        <p:spPr>
          <a:xfrm>
            <a:off x="250825" y="333375"/>
            <a:ext cx="8893175" cy="6335713"/>
          </a:xfrm>
          <a:ln>
            <a:solidFill>
              <a:schemeClr val="accent1"/>
            </a:solidFill>
          </a:ln>
        </p:spPr>
        <p:txBody>
          <a:bodyPr/>
          <a:lstStyle/>
          <a:p>
            <a:pPr marL="0" indent="0" algn="ctr" eaLnBrk="1" hangingPunct="1">
              <a:lnSpc>
                <a:spcPct val="80000"/>
              </a:lnSpc>
              <a:buFont typeface="Wingdings" pitchFamily="2" charset="2"/>
              <a:buNone/>
            </a:pPr>
            <a:r>
              <a:rPr lang="fr-FR" sz="2400" b="1" smtClean="0"/>
              <a:t>Les conditions de l’allotissement</a:t>
            </a:r>
            <a:endParaRPr lang="fr-FR" sz="2400" smtClean="0"/>
          </a:p>
          <a:p>
            <a:pPr marL="0" indent="0" eaLnBrk="1" hangingPunct="1">
              <a:lnSpc>
                <a:spcPct val="80000"/>
              </a:lnSpc>
              <a:buFontTx/>
              <a:buNone/>
            </a:pPr>
            <a:r>
              <a:rPr lang="fr-FR" sz="1800" smtClean="0"/>
              <a:t>                                                          (art 15)</a:t>
            </a:r>
          </a:p>
          <a:p>
            <a:pPr marL="0" indent="0" eaLnBrk="1" hangingPunct="1">
              <a:lnSpc>
                <a:spcPct val="80000"/>
              </a:lnSpc>
              <a:buFontTx/>
              <a:buNone/>
            </a:pPr>
            <a:r>
              <a:rPr lang="fr-FR" sz="1800" b="1" smtClean="0">
                <a:solidFill>
                  <a:srgbClr val="CC3300"/>
                </a:solidFill>
              </a:rPr>
              <a:t>Principe </a:t>
            </a:r>
            <a:r>
              <a:rPr lang="fr-FR" sz="1800" smtClean="0">
                <a:solidFill>
                  <a:srgbClr val="CC3300"/>
                </a:solidFill>
              </a:rPr>
              <a:t>: </a:t>
            </a:r>
            <a:r>
              <a:rPr lang="fr-FR" sz="1800" b="1" smtClean="0">
                <a:solidFill>
                  <a:srgbClr val="CC3300"/>
                </a:solidFill>
              </a:rPr>
              <a:t>Ne relève plus du domaine de l’exception</a:t>
            </a:r>
            <a:r>
              <a:rPr lang="fr-FR" sz="1800" smtClean="0">
                <a:solidFill>
                  <a:schemeClr val="tx2"/>
                </a:solidFill>
              </a:rPr>
              <a:t> </a:t>
            </a:r>
          </a:p>
          <a:p>
            <a:pPr marL="0" indent="0" eaLnBrk="1" hangingPunct="1">
              <a:lnSpc>
                <a:spcPct val="80000"/>
              </a:lnSpc>
              <a:buFontTx/>
              <a:buNone/>
            </a:pPr>
            <a:r>
              <a:rPr lang="fr-FR" sz="1800" smtClean="0"/>
              <a:t>  « …Le recours à l’allotissement, à effectuer chaque fois que cela est possible… »</a:t>
            </a:r>
          </a:p>
          <a:p>
            <a:pPr marL="0" indent="0" eaLnBrk="1" hangingPunct="1">
              <a:lnSpc>
                <a:spcPct val="80000"/>
              </a:lnSpc>
              <a:buFontTx/>
              <a:buNone/>
            </a:pPr>
            <a:endParaRPr lang="fr-FR" sz="1800" smtClean="0">
              <a:solidFill>
                <a:schemeClr val="tx2"/>
              </a:solidFill>
            </a:endParaRPr>
          </a:p>
          <a:p>
            <a:pPr marL="0" indent="0" eaLnBrk="1" hangingPunct="1">
              <a:lnSpc>
                <a:spcPct val="80000"/>
              </a:lnSpc>
              <a:buFont typeface="Wingdings" pitchFamily="2" charset="2"/>
              <a:buChar char="Ø"/>
            </a:pPr>
            <a:r>
              <a:rPr lang="fr-FR" sz="1800" b="1" smtClean="0">
                <a:solidFill>
                  <a:srgbClr val="CC3300"/>
                </a:solidFill>
              </a:rPr>
              <a:t>Néanmoins des Conditions doivent être réunies</a:t>
            </a:r>
            <a:r>
              <a:rPr lang="fr-FR" sz="1800" smtClean="0">
                <a:solidFill>
                  <a:srgbClr val="CC3300"/>
                </a:solidFill>
              </a:rPr>
              <a:t> :</a:t>
            </a:r>
          </a:p>
          <a:p>
            <a:pPr marL="0" indent="0" eaLnBrk="1" hangingPunct="1">
              <a:lnSpc>
                <a:spcPct val="80000"/>
              </a:lnSpc>
              <a:buFontTx/>
              <a:buNone/>
            </a:pPr>
            <a:endParaRPr lang="fr-FR" sz="1800" smtClean="0"/>
          </a:p>
          <a:p>
            <a:pPr marL="0" indent="0" eaLnBrk="1" hangingPunct="1">
              <a:lnSpc>
                <a:spcPct val="80000"/>
              </a:lnSpc>
              <a:buFontTx/>
              <a:buChar char="-"/>
            </a:pPr>
            <a:r>
              <a:rPr lang="fr-FR" sz="1800" smtClean="0"/>
              <a:t>En fonction de la nature et de l’importance de l’opération,</a:t>
            </a:r>
          </a:p>
          <a:p>
            <a:pPr marL="0" indent="0" eaLnBrk="1" hangingPunct="1">
              <a:lnSpc>
                <a:spcPct val="80000"/>
              </a:lnSpc>
              <a:buFontTx/>
              <a:buNone/>
            </a:pPr>
            <a:endParaRPr lang="fr-FR" sz="1800" smtClean="0"/>
          </a:p>
          <a:p>
            <a:pPr marL="0" indent="0" eaLnBrk="1" hangingPunct="1">
              <a:lnSpc>
                <a:spcPct val="80000"/>
              </a:lnSpc>
              <a:buFontTx/>
              <a:buChar char="-"/>
            </a:pPr>
            <a:r>
              <a:rPr lang="fr-FR" sz="1800" smtClean="0"/>
              <a:t>Basé sur les avantages économiques, financiers et/ou techniques de l’opération</a:t>
            </a:r>
          </a:p>
          <a:p>
            <a:pPr marL="0" indent="0" eaLnBrk="1" hangingPunct="1">
              <a:lnSpc>
                <a:spcPct val="80000"/>
              </a:lnSpc>
              <a:buFontTx/>
              <a:buNone/>
            </a:pPr>
            <a:endParaRPr lang="fr-FR" sz="1800" smtClean="0">
              <a:solidFill>
                <a:schemeClr val="tx2"/>
              </a:solidFill>
            </a:endParaRPr>
          </a:p>
          <a:p>
            <a:pPr marL="0" indent="0">
              <a:lnSpc>
                <a:spcPct val="80000"/>
              </a:lnSpc>
              <a:buFontTx/>
              <a:buChar char="-"/>
            </a:pPr>
            <a:r>
              <a:rPr lang="fr-FR" sz="1800" smtClean="0"/>
              <a:t> Prévu dans le CdC de l’appel d’offres</a:t>
            </a:r>
          </a:p>
          <a:p>
            <a:pPr marL="0" indent="0">
              <a:lnSpc>
                <a:spcPct val="80000"/>
              </a:lnSpc>
              <a:buFontTx/>
              <a:buNone/>
            </a:pPr>
            <a:endParaRPr lang="fr-FR" sz="1800" smtClean="0"/>
          </a:p>
          <a:p>
            <a:pPr marL="0" indent="0">
              <a:lnSpc>
                <a:spcPct val="80000"/>
              </a:lnSpc>
              <a:buFontTx/>
              <a:buChar char="-"/>
            </a:pPr>
            <a:r>
              <a:rPr lang="fr-FR" sz="1800" smtClean="0"/>
              <a:t> Evaluation des offres lot par lot,</a:t>
            </a:r>
          </a:p>
          <a:p>
            <a:pPr marL="0" indent="0">
              <a:lnSpc>
                <a:spcPct val="80000"/>
              </a:lnSpc>
              <a:buFontTx/>
              <a:buNone/>
            </a:pPr>
            <a:endParaRPr lang="fr-FR" sz="1800" smtClean="0"/>
          </a:p>
          <a:p>
            <a:pPr marL="0" indent="0">
              <a:lnSpc>
                <a:spcPct val="80000"/>
              </a:lnSpc>
              <a:buFontTx/>
              <a:buChar char="-"/>
            </a:pPr>
            <a:r>
              <a:rPr lang="fr-FR" sz="1800" smtClean="0"/>
              <a:t> l’AP, telle que définie par la décision d’inscription établie par l’ordonnateur concerné, </a:t>
            </a:r>
            <a:r>
              <a:rPr lang="fr-FR" sz="1800" smtClean="0">
                <a:solidFill>
                  <a:srgbClr val="990000"/>
                </a:solidFill>
              </a:rPr>
              <a:t>doit être structurée en lots. </a:t>
            </a:r>
          </a:p>
          <a:p>
            <a:pPr marL="0" indent="0">
              <a:lnSpc>
                <a:spcPct val="80000"/>
              </a:lnSpc>
              <a:buFontTx/>
              <a:buChar char="-"/>
            </a:pPr>
            <a:endParaRPr lang="fr-FR" sz="1800" smtClean="0">
              <a:solidFill>
                <a:srgbClr val="990000"/>
              </a:solidFill>
            </a:endParaRPr>
          </a:p>
          <a:p>
            <a:pPr marL="0" indent="0">
              <a:lnSpc>
                <a:spcPct val="80000"/>
              </a:lnSpc>
              <a:buFontTx/>
              <a:buChar char="-"/>
            </a:pPr>
            <a:r>
              <a:rPr lang="fr-FR" sz="1800" smtClean="0"/>
              <a:t>Pour la détermination des seuils de compétence des commissions des marchés, il est tenu compte du montant total de tous les lots. </a:t>
            </a:r>
          </a:p>
          <a:p>
            <a:pPr marL="0" indent="0">
              <a:lnSpc>
                <a:spcPct val="80000"/>
              </a:lnSpc>
              <a:buFontTx/>
              <a:buNone/>
            </a:pPr>
            <a:endParaRPr lang="fr-FR" sz="1800" smtClean="0">
              <a:solidFill>
                <a:srgbClr val="990000"/>
              </a:solidFill>
            </a:endParaRPr>
          </a:p>
          <a:p>
            <a:pPr marL="0" indent="0">
              <a:lnSpc>
                <a:spcPct val="80000"/>
              </a:lnSpc>
              <a:buFontTx/>
              <a:buNone/>
            </a:pPr>
            <a:r>
              <a:rPr lang="fr-FR" sz="1800" smtClean="0"/>
              <a:t>-Responsabilisation du SC: </a:t>
            </a:r>
            <a:r>
              <a:rPr lang="fr-FR" sz="1800" smtClean="0">
                <a:solidFill>
                  <a:srgbClr val="990000"/>
                </a:solidFill>
              </a:rPr>
              <a:t>justifier le recours à l’allotissement</a:t>
            </a:r>
            <a:r>
              <a:rPr lang="fr-FR" sz="1800" smtClean="0"/>
              <a:t> à l’occasion de tout contrôle </a:t>
            </a:r>
          </a:p>
          <a:p>
            <a:pPr marL="0" indent="0">
              <a:lnSpc>
                <a:spcPct val="80000"/>
              </a:lnSpc>
            </a:pPr>
            <a:endParaRPr lang="fr-FR" sz="1800" smtClean="0"/>
          </a:p>
          <a:p>
            <a:pPr marL="0" indent="0" eaLnBrk="1" hangingPunct="1">
              <a:lnSpc>
                <a:spcPct val="80000"/>
              </a:lnSpc>
              <a:buFontTx/>
              <a:buNone/>
            </a:pPr>
            <a:endParaRPr lang="fr-FR" sz="1800" smtClean="0">
              <a:effectLst>
                <a:outerShdw blurRad="38100" dist="38100" dir="2700000" algn="tl">
                  <a:srgbClr val="C0C0C0"/>
                </a:outerShdw>
              </a:effectLst>
            </a:endParaRPr>
          </a:p>
          <a:p>
            <a:pPr marL="0" indent="0">
              <a:lnSpc>
                <a:spcPct val="80000"/>
              </a:lnSpc>
              <a:buFontTx/>
              <a:buNone/>
            </a:pPr>
            <a:endParaRPr lang="fr-FR" sz="1400" smtClean="0">
              <a:effectLst>
                <a:outerShdw blurRad="38100" dist="38100" dir="2700000" algn="tl">
                  <a:srgbClr val="C0C0C0"/>
                </a:outerShdw>
              </a:effectLst>
            </a:endParaRPr>
          </a:p>
        </p:txBody>
      </p:sp>
      <p:sp>
        <p:nvSpPr>
          <p:cNvPr id="2765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92905E65-2A70-438A-8ECA-CA6103E2FDD4}" type="slidenum">
              <a:rPr lang="fr-FR" sz="1200">
                <a:solidFill>
                  <a:schemeClr val="tx1">
                    <a:tint val="75000"/>
                  </a:schemeClr>
                </a:solidFill>
                <a:latin typeface="+mn-lt"/>
                <a:cs typeface="+mn-cs"/>
              </a:rPr>
              <a:pPr algn="r" fontAlgn="auto">
                <a:spcBef>
                  <a:spcPts val="0"/>
                </a:spcBef>
                <a:spcAft>
                  <a:spcPts val="0"/>
                </a:spcAft>
                <a:defRPr/>
              </a:pPr>
              <a:t>29</a:t>
            </a:fld>
            <a:endParaRPr lang="fr-FR" sz="1200" dirty="0">
              <a:solidFill>
                <a:schemeClr val="tx1">
                  <a:tint val="75000"/>
                </a:schemeClr>
              </a:solidFill>
              <a:latin typeface="+mn-lt"/>
              <a:cs typeface="+mn-cs"/>
            </a:endParaRPr>
          </a:p>
        </p:txBody>
      </p:sp>
      <p:sp>
        <p:nvSpPr>
          <p:cNvPr id="28675" name="Rectangle 2"/>
          <p:cNvSpPr>
            <a:spLocks noGrp="1" noChangeArrowheads="1"/>
          </p:cNvSpPr>
          <p:nvPr>
            <p:ph type="body" idx="4294967295"/>
          </p:nvPr>
        </p:nvSpPr>
        <p:spPr>
          <a:xfrm>
            <a:off x="179388" y="260350"/>
            <a:ext cx="8462962" cy="5832475"/>
          </a:xfrm>
          <a:ln>
            <a:solidFill>
              <a:schemeClr val="accent1"/>
            </a:solidFill>
          </a:ln>
        </p:spPr>
        <p:txBody>
          <a:bodyPr/>
          <a:lstStyle/>
          <a:p>
            <a:pPr marL="0" indent="0" algn="ctr" eaLnBrk="1" hangingPunct="1">
              <a:lnSpc>
                <a:spcPct val="80000"/>
              </a:lnSpc>
              <a:buFont typeface="Wingdings" pitchFamily="2" charset="2"/>
              <a:buNone/>
            </a:pPr>
            <a:r>
              <a:rPr lang="fr-FR" b="1" smtClean="0"/>
              <a:t>Encadrement de l’appel d’offres restreint </a:t>
            </a:r>
          </a:p>
          <a:p>
            <a:pPr marL="0" indent="0" eaLnBrk="1" hangingPunct="1">
              <a:lnSpc>
                <a:spcPct val="80000"/>
              </a:lnSpc>
              <a:buFont typeface="Wingdings" pitchFamily="2" charset="2"/>
              <a:buNone/>
            </a:pPr>
            <a:endParaRPr lang="fr-FR" smtClean="0"/>
          </a:p>
          <a:p>
            <a:pPr marL="0" indent="0" eaLnBrk="1" hangingPunct="1">
              <a:lnSpc>
                <a:spcPct val="80000"/>
              </a:lnSpc>
              <a:buFont typeface="Wingdings" pitchFamily="2" charset="2"/>
              <a:buNone/>
            </a:pPr>
            <a:r>
              <a:rPr lang="fr-FR" sz="2400" smtClean="0"/>
              <a:t>L’accès se fait sur la base de </a:t>
            </a:r>
            <a:r>
              <a:rPr lang="fr-FR" sz="2400" smtClean="0">
                <a:solidFill>
                  <a:srgbClr val="990000"/>
                </a:solidFill>
              </a:rPr>
              <a:t>conditions minimales</a:t>
            </a:r>
            <a:r>
              <a:rPr lang="fr-FR" sz="2400" smtClean="0"/>
              <a:t> d’éligibilité en matière de qualification, de classification et de références professionnelles</a:t>
            </a:r>
          </a:p>
          <a:p>
            <a:pPr marL="0" indent="0" eaLnBrk="1" hangingPunct="1">
              <a:lnSpc>
                <a:spcPct val="80000"/>
              </a:lnSpc>
              <a:buFont typeface="Wingdings" pitchFamily="2" charset="2"/>
              <a:buNone/>
            </a:pPr>
            <a:endParaRPr lang="fr-FR" sz="2400" smtClean="0"/>
          </a:p>
          <a:p>
            <a:pPr marL="0" indent="0" eaLnBrk="1" hangingPunct="1">
              <a:lnSpc>
                <a:spcPct val="80000"/>
              </a:lnSpc>
              <a:buFont typeface="Wingdings" pitchFamily="2" charset="2"/>
              <a:buNone/>
            </a:pPr>
            <a:r>
              <a:rPr lang="fr-FR" sz="2400" smtClean="0"/>
              <a:t>Non définies par la RMP, ces conditions doivent néanmoins :</a:t>
            </a:r>
          </a:p>
          <a:p>
            <a:pPr marL="0" indent="0" eaLnBrk="1" hangingPunct="1">
              <a:lnSpc>
                <a:spcPct val="80000"/>
              </a:lnSpc>
              <a:buFont typeface="Wingdings" pitchFamily="2" charset="2"/>
              <a:buNone/>
            </a:pPr>
            <a:endParaRPr lang="fr-FR" sz="2400" smtClean="0"/>
          </a:p>
          <a:p>
            <a:pPr marL="0" indent="0" eaLnBrk="1" hangingPunct="1">
              <a:lnSpc>
                <a:spcPct val="80000"/>
              </a:lnSpc>
              <a:buFontTx/>
              <a:buChar char="-"/>
            </a:pPr>
            <a:r>
              <a:rPr lang="fr-FR" sz="2400" smtClean="0"/>
              <a:t>Figurer dans le CdC de l’appel d’offres </a:t>
            </a:r>
          </a:p>
          <a:p>
            <a:pPr marL="0" indent="0" eaLnBrk="1" hangingPunct="1">
              <a:lnSpc>
                <a:spcPct val="80000"/>
              </a:lnSpc>
              <a:buFontTx/>
              <a:buChar char="-"/>
            </a:pPr>
            <a:endParaRPr lang="fr-FR" sz="2400" smtClean="0"/>
          </a:p>
          <a:p>
            <a:pPr marL="0" indent="0" eaLnBrk="1" hangingPunct="1">
              <a:lnSpc>
                <a:spcPct val="80000"/>
              </a:lnSpc>
              <a:buFontTx/>
              <a:buChar char="-"/>
            </a:pPr>
            <a:r>
              <a:rPr lang="fr-FR" sz="2400" smtClean="0"/>
              <a:t>Être proportionnées à la nature, complexité et l’importance du projet</a:t>
            </a:r>
          </a:p>
          <a:p>
            <a:pPr marL="0" indent="0" eaLnBrk="1" hangingPunct="1">
              <a:lnSpc>
                <a:spcPct val="80000"/>
              </a:lnSpc>
              <a:buFontTx/>
              <a:buChar char="-"/>
            </a:pPr>
            <a:endParaRPr lang="fr-FR" sz="2400" smtClean="0"/>
          </a:p>
          <a:p>
            <a:pPr marL="0" indent="0" eaLnBrk="1" hangingPunct="1">
              <a:lnSpc>
                <a:spcPct val="80000"/>
              </a:lnSpc>
              <a:buFontTx/>
              <a:buChar char="-"/>
            </a:pPr>
            <a:r>
              <a:rPr lang="fr-FR" sz="2400" smtClean="0"/>
              <a:t>permettre prioritairement  aux entreprises de droit algérien répondant aux conditions optimales</a:t>
            </a:r>
            <a:r>
              <a:rPr lang="fr-FR" smtClean="0"/>
              <a:t> </a:t>
            </a:r>
            <a:r>
              <a:rPr lang="fr-FR" sz="2400" smtClean="0"/>
              <a:t>de participer aux appels d’offres</a:t>
            </a:r>
          </a:p>
        </p:txBody>
      </p:sp>
      <p:sp>
        <p:nvSpPr>
          <p:cNvPr id="2867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a:xfrm>
            <a:off x="395288" y="0"/>
            <a:ext cx="8229600" cy="981075"/>
          </a:xfrm>
        </p:spPr>
        <p:txBody>
          <a:bodyPr/>
          <a:lstStyle/>
          <a:p>
            <a:r>
              <a:rPr lang="fr-FR" sz="2800" b="1" smtClean="0"/>
              <a:t>Evolution des marchés publics en Algérie</a:t>
            </a:r>
          </a:p>
        </p:txBody>
      </p:sp>
      <p:sp>
        <p:nvSpPr>
          <p:cNvPr id="14339" name="Rectangle 3"/>
          <p:cNvSpPr>
            <a:spLocks noGrp="1"/>
          </p:cNvSpPr>
          <p:nvPr>
            <p:ph type="body" idx="1"/>
          </p:nvPr>
        </p:nvSpPr>
        <p:spPr>
          <a:xfrm>
            <a:off x="250825" y="836613"/>
            <a:ext cx="8713788" cy="5761037"/>
          </a:xfrm>
          <a:ln>
            <a:solidFill>
              <a:schemeClr val="accent1"/>
            </a:solidFill>
          </a:ln>
        </p:spPr>
        <p:txBody>
          <a:bodyPr/>
          <a:lstStyle/>
          <a:p>
            <a:pPr>
              <a:lnSpc>
                <a:spcPct val="80000"/>
              </a:lnSpc>
              <a:buFont typeface="Wingdings" pitchFamily="2" charset="2"/>
              <a:buChar char="q"/>
            </a:pPr>
            <a:r>
              <a:rPr lang="fr-FR" sz="2000" smtClean="0">
                <a:solidFill>
                  <a:srgbClr val="000099"/>
                </a:solidFill>
                <a:sym typeface="Wingdings" pitchFamily="2" charset="2"/>
              </a:rPr>
              <a:t>Loi n°62.157  du 31.12.1962   (reconduction)</a:t>
            </a:r>
          </a:p>
          <a:p>
            <a:pPr>
              <a:lnSpc>
                <a:spcPct val="80000"/>
              </a:lnSpc>
            </a:pPr>
            <a:r>
              <a:rPr lang="fr-FR" sz="2000" smtClean="0">
                <a:solidFill>
                  <a:srgbClr val="000099"/>
                </a:solidFill>
                <a:sym typeface="Wingdings" pitchFamily="2" charset="2"/>
              </a:rPr>
              <a:t>Arrêté CCAG  du 21.11.1964    (abrogation du CCAG de 1958)</a:t>
            </a:r>
          </a:p>
          <a:p>
            <a:pPr>
              <a:lnSpc>
                <a:spcPct val="80000"/>
              </a:lnSpc>
            </a:pPr>
            <a:endParaRPr lang="fr-FR" sz="2000" smtClean="0">
              <a:solidFill>
                <a:srgbClr val="000099"/>
              </a:solidFill>
              <a:sym typeface="Wingdings" pitchFamily="2" charset="2"/>
            </a:endParaRPr>
          </a:p>
          <a:p>
            <a:pPr>
              <a:lnSpc>
                <a:spcPct val="80000"/>
              </a:lnSpc>
              <a:buFontTx/>
              <a:buNone/>
            </a:pPr>
            <a:endParaRPr lang="fr-FR" sz="2000" smtClean="0">
              <a:solidFill>
                <a:srgbClr val="000099"/>
              </a:solidFill>
              <a:sym typeface="Wingdings" pitchFamily="2" charset="2"/>
            </a:endParaRPr>
          </a:p>
          <a:p>
            <a:pPr>
              <a:lnSpc>
                <a:spcPct val="80000"/>
              </a:lnSpc>
              <a:buFont typeface="Wingdings" pitchFamily="2" charset="2"/>
              <a:buChar char="q"/>
            </a:pPr>
            <a:r>
              <a:rPr lang="fr-FR" sz="2000" smtClean="0">
                <a:solidFill>
                  <a:srgbClr val="CC3300"/>
                </a:solidFill>
                <a:sym typeface="Wingdings" pitchFamily="2" charset="2"/>
              </a:rPr>
              <a:t>1</a:t>
            </a:r>
            <a:r>
              <a:rPr lang="fr-FR" sz="2000" baseline="30000" smtClean="0">
                <a:solidFill>
                  <a:srgbClr val="CC3300"/>
                </a:solidFill>
                <a:sym typeface="Wingdings" pitchFamily="2" charset="2"/>
              </a:rPr>
              <a:t>er</a:t>
            </a:r>
            <a:r>
              <a:rPr lang="fr-FR" sz="2000" smtClean="0">
                <a:solidFill>
                  <a:srgbClr val="CC3300"/>
                </a:solidFill>
                <a:sym typeface="Wingdings" pitchFamily="2" charset="2"/>
              </a:rPr>
              <a:t> refonte: Ordonnance n°67.90  du 17.06.1967    (CMP)</a:t>
            </a:r>
          </a:p>
          <a:p>
            <a:pPr>
              <a:lnSpc>
                <a:spcPct val="80000"/>
              </a:lnSpc>
            </a:pPr>
            <a:r>
              <a:rPr lang="fr-FR" sz="2000" smtClean="0">
                <a:solidFill>
                  <a:srgbClr val="CC3300"/>
                </a:solidFill>
                <a:sym typeface="Wingdings" pitchFamily="2" charset="2"/>
              </a:rPr>
              <a:t>Ord. n° 74.09 du 30.01.1974 (extension application CMP)</a:t>
            </a:r>
          </a:p>
          <a:p>
            <a:pPr>
              <a:lnSpc>
                <a:spcPct val="80000"/>
              </a:lnSpc>
              <a:buFontTx/>
              <a:buNone/>
            </a:pPr>
            <a:endParaRPr lang="fr-FR" sz="2000" smtClean="0">
              <a:solidFill>
                <a:srgbClr val="CC3300"/>
              </a:solidFill>
              <a:sym typeface="Wingdings" pitchFamily="2" charset="2"/>
            </a:endParaRPr>
          </a:p>
          <a:p>
            <a:pPr>
              <a:lnSpc>
                <a:spcPct val="80000"/>
              </a:lnSpc>
              <a:buFont typeface="Wingdings" pitchFamily="2" charset="2"/>
              <a:buChar char="q"/>
            </a:pPr>
            <a:r>
              <a:rPr lang="fr-FR" sz="2000" smtClean="0">
                <a:solidFill>
                  <a:srgbClr val="CC3300"/>
                </a:solidFill>
                <a:sym typeface="Wingdings" pitchFamily="2" charset="2"/>
              </a:rPr>
              <a:t>2</a:t>
            </a:r>
            <a:r>
              <a:rPr lang="fr-FR" sz="2000" baseline="30000" smtClean="0">
                <a:solidFill>
                  <a:srgbClr val="CC3300"/>
                </a:solidFill>
                <a:sym typeface="Wingdings" pitchFamily="2" charset="2"/>
              </a:rPr>
              <a:t>ème</a:t>
            </a:r>
            <a:r>
              <a:rPr lang="fr-FR" sz="2000" smtClean="0">
                <a:solidFill>
                  <a:srgbClr val="CC3300"/>
                </a:solidFill>
                <a:sym typeface="Wingdings" pitchFamily="2" charset="2"/>
              </a:rPr>
              <a:t> refonte: Décret n°82.145 du 10.04.1982 (ROP)</a:t>
            </a:r>
          </a:p>
          <a:p>
            <a:pPr>
              <a:lnSpc>
                <a:spcPct val="80000"/>
              </a:lnSpc>
              <a:buFont typeface="Wingdings" pitchFamily="2" charset="2"/>
              <a:buChar char="q"/>
            </a:pPr>
            <a:endParaRPr lang="fr-FR" sz="2000" smtClean="0">
              <a:solidFill>
                <a:srgbClr val="CC3300"/>
              </a:solidFill>
              <a:sym typeface="Wingdings" pitchFamily="2" charset="2"/>
            </a:endParaRPr>
          </a:p>
          <a:p>
            <a:pPr>
              <a:lnSpc>
                <a:spcPct val="80000"/>
              </a:lnSpc>
              <a:buFont typeface="Wingdings" pitchFamily="2" charset="2"/>
              <a:buNone/>
            </a:pPr>
            <a:endParaRPr lang="fr-FR" sz="2000" smtClean="0">
              <a:solidFill>
                <a:srgbClr val="CC3300"/>
              </a:solidFill>
              <a:sym typeface="Wingdings" pitchFamily="2" charset="2"/>
            </a:endParaRPr>
          </a:p>
          <a:p>
            <a:pPr>
              <a:lnSpc>
                <a:spcPct val="80000"/>
              </a:lnSpc>
              <a:buFont typeface="Wingdings" pitchFamily="2" charset="2"/>
              <a:buChar char="q"/>
            </a:pPr>
            <a:r>
              <a:rPr lang="fr-FR" sz="2000" smtClean="0">
                <a:solidFill>
                  <a:srgbClr val="006600"/>
                </a:solidFill>
                <a:sym typeface="Wingdings" pitchFamily="2" charset="2"/>
              </a:rPr>
              <a:t>3</a:t>
            </a:r>
            <a:r>
              <a:rPr lang="fr-FR" sz="2000" baseline="30000" smtClean="0">
                <a:solidFill>
                  <a:srgbClr val="006600"/>
                </a:solidFill>
                <a:sym typeface="Wingdings" pitchFamily="2" charset="2"/>
              </a:rPr>
              <a:t>ème</a:t>
            </a:r>
            <a:r>
              <a:rPr lang="fr-FR" sz="2000" smtClean="0">
                <a:solidFill>
                  <a:srgbClr val="006600"/>
                </a:solidFill>
                <a:sym typeface="Wingdings" pitchFamily="2" charset="2"/>
              </a:rPr>
              <a:t> refonte: D.E n° 91.434 du 09.11.1991  (RMP)</a:t>
            </a:r>
          </a:p>
          <a:p>
            <a:pPr>
              <a:lnSpc>
                <a:spcPct val="80000"/>
              </a:lnSpc>
              <a:buFont typeface="Wingdings" pitchFamily="2" charset="2"/>
              <a:buNone/>
            </a:pPr>
            <a:endParaRPr lang="fr-FR" sz="2000" smtClean="0">
              <a:solidFill>
                <a:srgbClr val="006600"/>
              </a:solidFill>
              <a:sym typeface="Wingdings" pitchFamily="2" charset="2"/>
            </a:endParaRPr>
          </a:p>
          <a:p>
            <a:pPr>
              <a:lnSpc>
                <a:spcPct val="80000"/>
              </a:lnSpc>
              <a:buFont typeface="Wingdings" pitchFamily="2" charset="2"/>
              <a:buChar char="q"/>
            </a:pPr>
            <a:r>
              <a:rPr lang="fr-FR" sz="2000" smtClean="0">
                <a:solidFill>
                  <a:srgbClr val="006600"/>
                </a:solidFill>
                <a:sym typeface="Wingdings" pitchFamily="2" charset="2"/>
              </a:rPr>
              <a:t>4</a:t>
            </a:r>
            <a:r>
              <a:rPr lang="fr-FR" sz="2000" baseline="30000" smtClean="0">
                <a:solidFill>
                  <a:srgbClr val="006600"/>
                </a:solidFill>
                <a:sym typeface="Wingdings" pitchFamily="2" charset="2"/>
              </a:rPr>
              <a:t>ème </a:t>
            </a:r>
            <a:r>
              <a:rPr lang="fr-FR" sz="2000" smtClean="0">
                <a:solidFill>
                  <a:srgbClr val="006600"/>
                </a:solidFill>
                <a:sym typeface="Wingdings" pitchFamily="2" charset="2"/>
              </a:rPr>
              <a:t>refonte</a:t>
            </a:r>
            <a:r>
              <a:rPr lang="fr-FR" sz="2000" baseline="30000" smtClean="0">
                <a:solidFill>
                  <a:srgbClr val="006600"/>
                </a:solidFill>
                <a:sym typeface="Wingdings" pitchFamily="2" charset="2"/>
              </a:rPr>
              <a:t> </a:t>
            </a:r>
            <a:r>
              <a:rPr lang="fr-FR" sz="2000" smtClean="0">
                <a:solidFill>
                  <a:srgbClr val="006600"/>
                </a:solidFill>
                <a:sym typeface="Wingdings" pitchFamily="2" charset="2"/>
              </a:rPr>
              <a:t>: Décret Présidentiel n° 02-250 du 24.07.02 (RMP)</a:t>
            </a:r>
          </a:p>
          <a:p>
            <a:pPr>
              <a:lnSpc>
                <a:spcPct val="80000"/>
              </a:lnSpc>
              <a:buFont typeface="Wingdings" pitchFamily="2" charset="2"/>
              <a:buChar char="q"/>
            </a:pPr>
            <a:endParaRPr lang="fr-FR" sz="2000" smtClean="0">
              <a:solidFill>
                <a:srgbClr val="006600"/>
              </a:solidFill>
              <a:sym typeface="Wingdings" pitchFamily="2" charset="2"/>
            </a:endParaRPr>
          </a:p>
          <a:p>
            <a:pPr>
              <a:lnSpc>
                <a:spcPct val="80000"/>
              </a:lnSpc>
              <a:buFont typeface="Wingdings" pitchFamily="2" charset="2"/>
              <a:buChar char="q"/>
            </a:pPr>
            <a:r>
              <a:rPr lang="fr-FR" sz="2000" smtClean="0">
                <a:solidFill>
                  <a:srgbClr val="006600"/>
                </a:solidFill>
                <a:sym typeface="Wingdings" pitchFamily="2" charset="2"/>
              </a:rPr>
              <a:t>5</a:t>
            </a:r>
            <a:r>
              <a:rPr lang="fr-FR" sz="2000" baseline="30000" smtClean="0">
                <a:solidFill>
                  <a:srgbClr val="006600"/>
                </a:solidFill>
                <a:sym typeface="Wingdings" pitchFamily="2" charset="2"/>
              </a:rPr>
              <a:t>ème </a:t>
            </a:r>
            <a:r>
              <a:rPr lang="fr-FR" sz="2000" smtClean="0">
                <a:solidFill>
                  <a:srgbClr val="006600"/>
                </a:solidFill>
                <a:sym typeface="Wingdings" pitchFamily="2" charset="2"/>
              </a:rPr>
              <a:t>refonte</a:t>
            </a:r>
            <a:r>
              <a:rPr lang="fr-FR" sz="2000" baseline="30000" smtClean="0">
                <a:solidFill>
                  <a:srgbClr val="006600"/>
                </a:solidFill>
                <a:sym typeface="Wingdings" pitchFamily="2" charset="2"/>
              </a:rPr>
              <a:t> </a:t>
            </a:r>
            <a:r>
              <a:rPr lang="fr-FR" sz="2000" smtClean="0">
                <a:solidFill>
                  <a:srgbClr val="006600"/>
                </a:solidFill>
                <a:sym typeface="Wingdings" pitchFamily="2" charset="2"/>
              </a:rPr>
              <a:t>: Décret présidentiel n° 10-236 du 07.10.2010(RMP)</a:t>
            </a:r>
          </a:p>
          <a:p>
            <a:pPr>
              <a:lnSpc>
                <a:spcPct val="80000"/>
              </a:lnSpc>
              <a:buFont typeface="Wingdings" pitchFamily="2" charset="2"/>
              <a:buChar char="q"/>
            </a:pPr>
            <a:endParaRPr lang="fr-FR" sz="2000" smtClean="0">
              <a:solidFill>
                <a:srgbClr val="006600"/>
              </a:solidFill>
              <a:sym typeface="Wingdings" pitchFamily="2" charset="2"/>
            </a:endParaRPr>
          </a:p>
          <a:p>
            <a:pPr>
              <a:lnSpc>
                <a:spcPct val="80000"/>
              </a:lnSpc>
              <a:buFontTx/>
              <a:buNone/>
            </a:pPr>
            <a:endParaRPr lang="fr-FR" sz="2000" smtClean="0">
              <a:solidFill>
                <a:srgbClr val="006600"/>
              </a:solidFill>
            </a:endParaRPr>
          </a:p>
          <a:p>
            <a:pPr>
              <a:lnSpc>
                <a:spcPct val="80000"/>
              </a:lnSpc>
            </a:pPr>
            <a:endParaRPr lang="fr-FR" sz="2000" smtClean="0"/>
          </a:p>
        </p:txBody>
      </p:sp>
      <p:sp>
        <p:nvSpPr>
          <p:cNvPr id="14340" name="Text Box 6"/>
          <p:cNvSpPr txBox="1">
            <a:spLocks noChangeArrowheads="1"/>
          </p:cNvSpPr>
          <p:nvPr/>
        </p:nvSpPr>
        <p:spPr bwMode="auto">
          <a:xfrm>
            <a:off x="395288" y="1196975"/>
            <a:ext cx="8280400" cy="366713"/>
          </a:xfrm>
          <a:prstGeom prst="rect">
            <a:avLst/>
          </a:prstGeom>
          <a:noFill/>
          <a:ln w="9525">
            <a:noFill/>
            <a:miter lim="800000"/>
            <a:headEnd/>
            <a:tailEnd/>
          </a:ln>
        </p:spPr>
        <p:txBody>
          <a:bodyPr>
            <a:spAutoFit/>
          </a:bodyPr>
          <a:lstStyle/>
          <a:p>
            <a:pPr>
              <a:spcBef>
                <a:spcPct val="50000"/>
              </a:spcBef>
            </a:pPr>
            <a:endParaRPr lang="fr-FR"/>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A9337716-9DFE-4454-8E90-C962A05C9238}" type="slidenum">
              <a:rPr lang="fr-FR" sz="1200">
                <a:solidFill>
                  <a:schemeClr val="tx1">
                    <a:tint val="75000"/>
                  </a:schemeClr>
                </a:solidFill>
                <a:latin typeface="+mn-lt"/>
                <a:cs typeface="+mn-cs"/>
              </a:rPr>
              <a:pPr algn="r" fontAlgn="auto">
                <a:spcBef>
                  <a:spcPts val="0"/>
                </a:spcBef>
                <a:spcAft>
                  <a:spcPts val="0"/>
                </a:spcAft>
                <a:defRPr/>
              </a:pPr>
              <a:t>30</a:t>
            </a:fld>
            <a:endParaRPr lang="fr-FR" sz="1200" dirty="0">
              <a:solidFill>
                <a:schemeClr val="tx1">
                  <a:tint val="75000"/>
                </a:schemeClr>
              </a:solidFill>
              <a:latin typeface="+mn-lt"/>
              <a:cs typeface="+mn-cs"/>
            </a:endParaRPr>
          </a:p>
        </p:txBody>
      </p:sp>
      <p:sp>
        <p:nvSpPr>
          <p:cNvPr id="29699" name="Rectangle 2"/>
          <p:cNvSpPr>
            <a:spLocks noGrp="1" noChangeArrowheads="1"/>
          </p:cNvSpPr>
          <p:nvPr>
            <p:ph type="body" idx="4294967295"/>
          </p:nvPr>
        </p:nvSpPr>
        <p:spPr>
          <a:xfrm>
            <a:off x="179388" y="260350"/>
            <a:ext cx="8964612" cy="6337300"/>
          </a:xfrm>
          <a:ln>
            <a:solidFill>
              <a:schemeClr val="accent1"/>
            </a:solidFill>
          </a:ln>
        </p:spPr>
        <p:txBody>
          <a:bodyPr/>
          <a:lstStyle/>
          <a:p>
            <a:pPr marL="0" indent="0" algn="ctr" eaLnBrk="1" hangingPunct="1">
              <a:lnSpc>
                <a:spcPct val="80000"/>
              </a:lnSpc>
              <a:buFont typeface="Wingdings" pitchFamily="2" charset="2"/>
              <a:buNone/>
            </a:pPr>
            <a:r>
              <a:rPr lang="fr-FR" sz="2800" b="1" smtClean="0"/>
              <a:t> Restructuration du mode de consultation sélective</a:t>
            </a:r>
            <a:r>
              <a:rPr lang="fr-FR" sz="2400" smtClean="0"/>
              <a:t> </a:t>
            </a:r>
          </a:p>
          <a:p>
            <a:pPr marL="0" indent="0" eaLnBrk="1" hangingPunct="1">
              <a:lnSpc>
                <a:spcPct val="80000"/>
              </a:lnSpc>
              <a:buFontTx/>
              <a:buNone/>
            </a:pPr>
            <a:r>
              <a:rPr lang="fr-FR" sz="1800" smtClean="0"/>
              <a:t>                                                    </a:t>
            </a:r>
            <a:r>
              <a:rPr lang="fr-FR" sz="1800" b="1" smtClean="0"/>
              <a:t>(art 31)</a:t>
            </a:r>
          </a:p>
          <a:p>
            <a:pPr marL="0" indent="0" eaLnBrk="1" hangingPunct="1">
              <a:lnSpc>
                <a:spcPct val="80000"/>
              </a:lnSpc>
              <a:buFontTx/>
              <a:buNone/>
            </a:pPr>
            <a:r>
              <a:rPr lang="fr-FR" sz="2000" b="1" smtClean="0">
                <a:solidFill>
                  <a:srgbClr val="CC3300"/>
                </a:solidFill>
              </a:rPr>
              <a:t>Fondement</a:t>
            </a:r>
            <a:r>
              <a:rPr lang="fr-FR" sz="2000" b="1" smtClean="0"/>
              <a:t> : </a:t>
            </a:r>
            <a:r>
              <a:rPr lang="fr-FR" sz="2000" smtClean="0"/>
              <a:t>complexité et/ou importance particulière, basée sur :</a:t>
            </a:r>
          </a:p>
          <a:p>
            <a:pPr marL="0" indent="0" eaLnBrk="1" hangingPunct="1">
              <a:lnSpc>
                <a:spcPct val="80000"/>
              </a:lnSpc>
              <a:buFontTx/>
              <a:buChar char="-"/>
            </a:pPr>
            <a:r>
              <a:rPr lang="fr-FR" sz="2000" smtClean="0"/>
              <a:t>Spécifications techniques détaillées ou de performance à atteindre,</a:t>
            </a:r>
          </a:p>
          <a:p>
            <a:pPr marL="0" indent="0" eaLnBrk="1" hangingPunct="1">
              <a:lnSpc>
                <a:spcPct val="80000"/>
              </a:lnSpc>
              <a:buFontTx/>
              <a:buChar char="-"/>
            </a:pPr>
            <a:r>
              <a:rPr lang="fr-FR" sz="2000" smtClean="0"/>
              <a:t>Exceptionnellement : programme fonctionnel si incapacité technique pour la définition des besoins</a:t>
            </a:r>
          </a:p>
          <a:p>
            <a:pPr marL="0" indent="0" eaLnBrk="1" hangingPunct="1">
              <a:lnSpc>
                <a:spcPct val="80000"/>
              </a:lnSpc>
              <a:buFontTx/>
              <a:buNone/>
            </a:pPr>
            <a:endParaRPr lang="fr-FR" sz="2000" b="1" smtClean="0"/>
          </a:p>
          <a:p>
            <a:pPr marL="0" indent="0" eaLnBrk="1" hangingPunct="1">
              <a:lnSpc>
                <a:spcPct val="80000"/>
              </a:lnSpc>
              <a:buFontTx/>
              <a:buNone/>
            </a:pPr>
            <a:r>
              <a:rPr lang="fr-FR" sz="2000" b="1" smtClean="0">
                <a:solidFill>
                  <a:srgbClr val="CC3300"/>
                </a:solidFill>
              </a:rPr>
              <a:t>Périmètre</a:t>
            </a:r>
            <a:r>
              <a:rPr lang="fr-FR" sz="2000" b="1" smtClean="0"/>
              <a:t> </a:t>
            </a:r>
          </a:p>
          <a:p>
            <a:pPr marL="0" indent="0" eaLnBrk="1" hangingPunct="1">
              <a:lnSpc>
                <a:spcPct val="80000"/>
              </a:lnSpc>
              <a:buFontTx/>
              <a:buNone/>
            </a:pPr>
            <a:r>
              <a:rPr lang="fr-FR" sz="2000" smtClean="0"/>
              <a:t>Liste fixée par arrêté conjoint (M.F +MC)</a:t>
            </a:r>
          </a:p>
          <a:p>
            <a:pPr marL="0" indent="0" eaLnBrk="1" hangingPunct="1">
              <a:lnSpc>
                <a:spcPct val="80000"/>
              </a:lnSpc>
              <a:buFontTx/>
              <a:buNone/>
            </a:pPr>
            <a:endParaRPr lang="fr-FR" sz="2000" b="1" smtClean="0"/>
          </a:p>
          <a:p>
            <a:pPr marL="0" indent="0" eaLnBrk="1" hangingPunct="1">
              <a:lnSpc>
                <a:spcPct val="80000"/>
              </a:lnSpc>
              <a:buFontTx/>
              <a:buNone/>
            </a:pPr>
            <a:r>
              <a:rPr lang="fr-FR" sz="2000" b="1" smtClean="0">
                <a:solidFill>
                  <a:srgbClr val="CC3300"/>
                </a:solidFill>
              </a:rPr>
              <a:t>Procédure</a:t>
            </a:r>
          </a:p>
          <a:p>
            <a:pPr marL="0" indent="0" eaLnBrk="1" hangingPunct="1">
              <a:lnSpc>
                <a:spcPct val="80000"/>
              </a:lnSpc>
              <a:buFontTx/>
              <a:buNone/>
            </a:pPr>
            <a:r>
              <a:rPr lang="fr-FR" sz="2000" b="1" smtClean="0">
                <a:solidFill>
                  <a:srgbClr val="CC3300"/>
                </a:solidFill>
              </a:rPr>
              <a:t>- </a:t>
            </a:r>
            <a:r>
              <a:rPr lang="fr-FR" sz="2000" smtClean="0"/>
              <a:t>Modalités de présélection et de consultation prévues au cdc</a:t>
            </a:r>
          </a:p>
          <a:p>
            <a:pPr marL="0" indent="0" eaLnBrk="1" hangingPunct="1">
              <a:lnSpc>
                <a:spcPct val="80000"/>
              </a:lnSpc>
              <a:buFontTx/>
              <a:buNone/>
            </a:pPr>
            <a:endParaRPr lang="fr-FR" sz="2000" smtClean="0">
              <a:solidFill>
                <a:srgbClr val="CC3300"/>
              </a:solidFill>
            </a:endParaRPr>
          </a:p>
          <a:p>
            <a:pPr marL="0" indent="0" eaLnBrk="1" hangingPunct="1">
              <a:lnSpc>
                <a:spcPct val="80000"/>
              </a:lnSpc>
              <a:buFontTx/>
              <a:buChar char="-"/>
            </a:pPr>
            <a:r>
              <a:rPr lang="fr-FR" sz="2000" b="1" smtClean="0"/>
              <a:t>Phase 1</a:t>
            </a:r>
            <a:r>
              <a:rPr lang="fr-FR" sz="2000" smtClean="0"/>
              <a:t>: Avis de presse et présélection des candidats, sur la base d’un cdc</a:t>
            </a:r>
          </a:p>
          <a:p>
            <a:pPr marL="0" indent="0" eaLnBrk="1" hangingPunct="1">
              <a:lnSpc>
                <a:spcPct val="80000"/>
              </a:lnSpc>
              <a:buFontTx/>
              <a:buNone/>
            </a:pPr>
            <a:endParaRPr lang="fr-FR" sz="2000" smtClean="0"/>
          </a:p>
          <a:p>
            <a:pPr marL="0" indent="0" eaLnBrk="1" hangingPunct="1">
              <a:lnSpc>
                <a:spcPct val="80000"/>
              </a:lnSpc>
              <a:buFontTx/>
              <a:buChar char="-"/>
            </a:pPr>
            <a:r>
              <a:rPr lang="fr-FR" sz="2000" b="1" smtClean="0"/>
              <a:t>Phase 2</a:t>
            </a:r>
            <a:r>
              <a:rPr lang="fr-FR" sz="2000" smtClean="0"/>
              <a:t> : Invitation, par lettre de consultation, d’au moins 3 candidats présélectionnés (ou relance présélection) à remettre une </a:t>
            </a:r>
            <a:r>
              <a:rPr lang="fr-FR" sz="2000" smtClean="0">
                <a:solidFill>
                  <a:srgbClr val="990000"/>
                </a:solidFill>
              </a:rPr>
              <a:t>offre technique préliminaire</a:t>
            </a:r>
            <a:r>
              <a:rPr lang="fr-FR" sz="2000" smtClean="0"/>
              <a:t>, sur la base d’un cdc</a:t>
            </a:r>
          </a:p>
          <a:p>
            <a:pPr marL="0" indent="0" eaLnBrk="1" hangingPunct="1">
              <a:lnSpc>
                <a:spcPct val="80000"/>
              </a:lnSpc>
              <a:buFontTx/>
              <a:buChar char="-"/>
            </a:pPr>
            <a:endParaRPr lang="fr-FR" sz="2000" smtClean="0"/>
          </a:p>
          <a:p>
            <a:pPr marL="0" indent="0" eaLnBrk="1" hangingPunct="1">
              <a:lnSpc>
                <a:spcPct val="80000"/>
              </a:lnSpc>
              <a:buFontTx/>
              <a:buChar char="-"/>
            </a:pPr>
            <a:r>
              <a:rPr lang="fr-FR" sz="2000" b="1" smtClean="0"/>
              <a:t>Phase 3</a:t>
            </a:r>
            <a:r>
              <a:rPr lang="fr-FR" sz="2000" smtClean="0"/>
              <a:t> : jugement par la CEO, conformité des offres au cdc</a:t>
            </a:r>
          </a:p>
          <a:p>
            <a:pPr marL="0" indent="0" eaLnBrk="1" hangingPunct="1">
              <a:lnSpc>
                <a:spcPct val="80000"/>
              </a:lnSpc>
              <a:buFontTx/>
              <a:buNone/>
            </a:pPr>
            <a:endParaRPr lang="fr-FR" sz="2000" smtClean="0"/>
          </a:p>
        </p:txBody>
      </p:sp>
      <p:sp>
        <p:nvSpPr>
          <p:cNvPr id="29700"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E1560A16-A997-4705-99C7-75FD0082AE44}" type="slidenum">
              <a:rPr lang="fr-FR" sz="1200">
                <a:solidFill>
                  <a:schemeClr val="tx1">
                    <a:tint val="75000"/>
                  </a:schemeClr>
                </a:solidFill>
                <a:latin typeface="+mn-lt"/>
                <a:cs typeface="+mn-cs"/>
              </a:rPr>
              <a:pPr algn="r" fontAlgn="auto">
                <a:spcBef>
                  <a:spcPts val="0"/>
                </a:spcBef>
                <a:spcAft>
                  <a:spcPts val="0"/>
                </a:spcAft>
                <a:defRPr/>
              </a:pPr>
              <a:t>31</a:t>
            </a:fld>
            <a:endParaRPr lang="fr-FR" sz="1200" dirty="0">
              <a:solidFill>
                <a:schemeClr val="tx1">
                  <a:tint val="75000"/>
                </a:schemeClr>
              </a:solidFill>
              <a:latin typeface="+mn-lt"/>
              <a:cs typeface="+mn-cs"/>
            </a:endParaRPr>
          </a:p>
        </p:txBody>
      </p:sp>
      <p:sp>
        <p:nvSpPr>
          <p:cNvPr id="30723" name="Rectangle 2"/>
          <p:cNvSpPr>
            <a:spLocks noGrp="1" noChangeArrowheads="1"/>
          </p:cNvSpPr>
          <p:nvPr>
            <p:ph type="body" idx="4294967295"/>
          </p:nvPr>
        </p:nvSpPr>
        <p:spPr>
          <a:xfrm>
            <a:off x="179388" y="188913"/>
            <a:ext cx="8785225" cy="6121400"/>
          </a:xfrm>
          <a:ln>
            <a:solidFill>
              <a:schemeClr val="accent1"/>
            </a:solidFill>
          </a:ln>
        </p:spPr>
        <p:txBody>
          <a:bodyPr/>
          <a:lstStyle/>
          <a:p>
            <a:pPr marL="0" indent="0" algn="ctr" eaLnBrk="1" hangingPunct="1">
              <a:buFont typeface="Wingdings" pitchFamily="2" charset="2"/>
              <a:buNone/>
            </a:pPr>
            <a:r>
              <a:rPr lang="fr-FR" sz="4000" b="1" smtClean="0"/>
              <a:t> </a:t>
            </a:r>
            <a:r>
              <a:rPr lang="fr-FR" sz="2400" b="1" smtClean="0"/>
              <a:t>Restructuration du mode de consultation sélective</a:t>
            </a:r>
            <a:r>
              <a:rPr lang="fr-FR" sz="2800" smtClean="0"/>
              <a:t> </a:t>
            </a:r>
          </a:p>
          <a:p>
            <a:pPr marL="0" indent="0" eaLnBrk="1" hangingPunct="1">
              <a:buFontTx/>
              <a:buNone/>
            </a:pPr>
            <a:r>
              <a:rPr lang="fr-FR" sz="2400" b="1" smtClean="0"/>
              <a:t>Procédure (Phase 3 : suite)</a:t>
            </a:r>
          </a:p>
          <a:p>
            <a:pPr marL="0" indent="0" eaLnBrk="1" hangingPunct="1">
              <a:buFontTx/>
              <a:buNone/>
            </a:pPr>
            <a:endParaRPr lang="fr-FR" sz="1000" smtClean="0"/>
          </a:p>
          <a:p>
            <a:pPr marL="0" indent="0">
              <a:buFontTx/>
              <a:buNone/>
            </a:pPr>
            <a:r>
              <a:rPr lang="fr-FR" sz="2100" smtClean="0"/>
              <a:t>- Possibilité pour la CEO de demander par écrit, via le S/C, des </a:t>
            </a:r>
            <a:r>
              <a:rPr lang="fr-FR" sz="2100" smtClean="0">
                <a:solidFill>
                  <a:srgbClr val="990000"/>
                </a:solidFill>
              </a:rPr>
              <a:t>clarifications ou précisions</a:t>
            </a:r>
            <a:r>
              <a:rPr lang="fr-FR" sz="2100" smtClean="0"/>
              <a:t> sur les offres jugées conformes</a:t>
            </a:r>
          </a:p>
          <a:p>
            <a:pPr marL="0" indent="0" eaLnBrk="1" hangingPunct="1">
              <a:buFontTx/>
              <a:buChar char="-"/>
            </a:pPr>
            <a:r>
              <a:rPr lang="fr-FR" sz="2100" smtClean="0"/>
              <a:t> Possibilité d’organiser , si nécessaire, </a:t>
            </a:r>
            <a:r>
              <a:rPr lang="fr-FR" sz="2100" smtClean="0">
                <a:solidFill>
                  <a:srgbClr val="990000"/>
                </a:solidFill>
              </a:rPr>
              <a:t>des réunions de clarifications</a:t>
            </a:r>
            <a:r>
              <a:rPr lang="fr-FR" sz="2100" smtClean="0"/>
              <a:t> des aspects techniques, sous l’égide du Service contractant, en présence des membres CEO, avec possibilité de les élargir à des experts, de préférence nationaux. </a:t>
            </a:r>
          </a:p>
          <a:p>
            <a:pPr marL="0" indent="0" eaLnBrk="1" hangingPunct="1">
              <a:buFontTx/>
              <a:buChar char="-"/>
            </a:pPr>
            <a:r>
              <a:rPr lang="fr-FR" sz="2100" smtClean="0"/>
              <a:t> les demandes de clarification ne doivent aboutir à une modification fondamentale de l’offre</a:t>
            </a:r>
          </a:p>
          <a:p>
            <a:pPr marL="0" indent="0" eaLnBrk="1" hangingPunct="1">
              <a:buFontTx/>
              <a:buNone/>
            </a:pPr>
            <a:r>
              <a:rPr lang="fr-FR" sz="2100" smtClean="0"/>
              <a:t>- Les réponses écrites des candidats et le contenu des PV de réunion font partie intégrante des offres.</a:t>
            </a:r>
          </a:p>
          <a:p>
            <a:pPr marL="0" indent="0" eaLnBrk="1" hangingPunct="1">
              <a:buFontTx/>
              <a:buNone/>
            </a:pPr>
            <a:endParaRPr lang="fr-FR" sz="2100" smtClean="0"/>
          </a:p>
        </p:txBody>
      </p:sp>
      <p:sp>
        <p:nvSpPr>
          <p:cNvPr id="3072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30725" name="Rectangle 5"/>
          <p:cNvSpPr>
            <a:spLocks noChangeArrowheads="1"/>
          </p:cNvSpPr>
          <p:nvPr/>
        </p:nvSpPr>
        <p:spPr bwMode="auto">
          <a:xfrm>
            <a:off x="395288" y="5445125"/>
            <a:ext cx="8208962" cy="573088"/>
          </a:xfrm>
          <a:prstGeom prst="rect">
            <a:avLst/>
          </a:prstGeom>
          <a:solidFill>
            <a:schemeClr val="accent1"/>
          </a:solidFill>
          <a:ln w="9525">
            <a:solidFill>
              <a:schemeClr val="tx1"/>
            </a:solidFill>
            <a:miter lim="800000"/>
            <a:headEnd/>
            <a:tailEnd/>
          </a:ln>
        </p:spPr>
        <p:txBody>
          <a:bodyPr wrap="none" anchor="ctr"/>
          <a:lstStyle/>
          <a:p>
            <a:r>
              <a:rPr lang="fr-FR"/>
              <a:t>A ce stade, confidentialité des informations relatives au contenu des offres</a:t>
            </a: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E0D32E95-3A6D-43A4-B409-FAB678B06B2C}" type="slidenum">
              <a:rPr lang="fr-FR" sz="1200">
                <a:solidFill>
                  <a:schemeClr val="tx1">
                    <a:tint val="75000"/>
                  </a:schemeClr>
                </a:solidFill>
                <a:latin typeface="+mn-lt"/>
                <a:cs typeface="+mn-cs"/>
              </a:rPr>
              <a:pPr algn="r" fontAlgn="auto">
                <a:spcBef>
                  <a:spcPts val="0"/>
                </a:spcBef>
                <a:spcAft>
                  <a:spcPts val="0"/>
                </a:spcAft>
                <a:defRPr/>
              </a:pPr>
              <a:t>32</a:t>
            </a:fld>
            <a:endParaRPr lang="fr-FR" sz="1200" dirty="0">
              <a:solidFill>
                <a:schemeClr val="tx1">
                  <a:tint val="75000"/>
                </a:schemeClr>
              </a:solidFill>
              <a:latin typeface="+mn-lt"/>
              <a:cs typeface="+mn-cs"/>
            </a:endParaRPr>
          </a:p>
        </p:txBody>
      </p:sp>
      <p:sp>
        <p:nvSpPr>
          <p:cNvPr id="31747" name="Rectangle 2"/>
          <p:cNvSpPr>
            <a:spLocks noGrp="1" noChangeArrowheads="1"/>
          </p:cNvSpPr>
          <p:nvPr>
            <p:ph type="body" idx="4294967295"/>
          </p:nvPr>
        </p:nvSpPr>
        <p:spPr>
          <a:xfrm>
            <a:off x="179388" y="188913"/>
            <a:ext cx="8785225" cy="6192837"/>
          </a:xfrm>
          <a:ln>
            <a:solidFill>
              <a:schemeClr val="accent1"/>
            </a:solidFill>
          </a:ln>
        </p:spPr>
        <p:txBody>
          <a:bodyPr/>
          <a:lstStyle/>
          <a:p>
            <a:pPr marL="0" indent="0" algn="ctr" eaLnBrk="1" hangingPunct="1">
              <a:buFontTx/>
              <a:buNone/>
            </a:pPr>
            <a:r>
              <a:rPr lang="fr-FR" sz="2800" b="1" smtClean="0"/>
              <a:t>Restructuration du mode de consultation sélective</a:t>
            </a:r>
          </a:p>
          <a:p>
            <a:pPr marL="0" indent="0" eaLnBrk="1" hangingPunct="1">
              <a:buFontTx/>
              <a:buNone/>
            </a:pPr>
            <a:endParaRPr lang="fr-FR" sz="1200" b="1" smtClean="0"/>
          </a:p>
          <a:p>
            <a:pPr marL="0" indent="0" eaLnBrk="1" hangingPunct="1">
              <a:buFontTx/>
              <a:buNone/>
            </a:pPr>
            <a:r>
              <a:rPr lang="fr-FR" sz="2400" b="1" smtClean="0"/>
              <a:t>Phase 4</a:t>
            </a:r>
            <a:r>
              <a:rPr lang="fr-FR" sz="2400" smtClean="0"/>
              <a:t> : élimination, par CEO, des offres qui ne répondent pas aux exigences du programme fonctionnel, aux prescriptions techniques ou aux performances à atteindre prévues au cdc</a:t>
            </a:r>
          </a:p>
          <a:p>
            <a:pPr marL="0" indent="0" eaLnBrk="1" hangingPunct="1">
              <a:buFontTx/>
              <a:buNone/>
            </a:pPr>
            <a:endParaRPr lang="fr-FR" sz="1200" smtClean="0"/>
          </a:p>
          <a:p>
            <a:pPr marL="0" indent="0" eaLnBrk="1" hangingPunct="1">
              <a:buFontTx/>
              <a:buChar char="-"/>
            </a:pPr>
            <a:r>
              <a:rPr lang="fr-FR" sz="2400" b="1" smtClean="0"/>
              <a:t>Phase 5</a:t>
            </a:r>
            <a:r>
              <a:rPr lang="fr-FR" sz="2400" smtClean="0"/>
              <a:t>: invitation, des seuls candidats, dont les offres techniques préliminaires ont été déclarés conformes, à la remise de l’offre technique définitive et de l’offre financière, sur la base d’un cdc, modifié si nécessaire suite aux clarifications et visé par la CM.</a:t>
            </a:r>
          </a:p>
        </p:txBody>
      </p:sp>
      <p:sp>
        <p:nvSpPr>
          <p:cNvPr id="31748"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31749" name="Rectangle 5"/>
          <p:cNvSpPr>
            <a:spLocks noChangeArrowheads="1"/>
          </p:cNvSpPr>
          <p:nvPr/>
        </p:nvSpPr>
        <p:spPr bwMode="auto">
          <a:xfrm>
            <a:off x="179388" y="4581525"/>
            <a:ext cx="8713787" cy="1584325"/>
          </a:xfrm>
          <a:prstGeom prst="rect">
            <a:avLst/>
          </a:prstGeom>
          <a:solidFill>
            <a:schemeClr val="accent1"/>
          </a:solidFill>
          <a:ln w="9525">
            <a:solidFill>
              <a:schemeClr val="tx1"/>
            </a:solidFill>
            <a:miter lim="800000"/>
            <a:headEnd/>
            <a:tailEnd/>
          </a:ln>
        </p:spPr>
        <p:txBody>
          <a:bodyPr wrap="none" anchor="ctr"/>
          <a:lstStyle/>
          <a:p>
            <a:pPr>
              <a:buFontTx/>
              <a:buChar char="-"/>
            </a:pPr>
            <a:r>
              <a:rPr lang="fr-FR"/>
              <a:t> </a:t>
            </a:r>
            <a:r>
              <a:rPr lang="fr-FR" sz="2000"/>
              <a:t>Maintien possibilité de consultation sur la base d’une « short list » pendant </a:t>
            </a:r>
          </a:p>
          <a:p>
            <a:r>
              <a:rPr lang="fr-FR" sz="2000"/>
              <a:t>3 années</a:t>
            </a:r>
          </a:p>
          <a:p>
            <a:pPr>
              <a:buFontTx/>
              <a:buChar char="-"/>
            </a:pPr>
            <a:r>
              <a:rPr lang="fr-FR" sz="2000"/>
              <a:t> Possibilité versement d’honoraires si basé sur programme fonctionnel </a:t>
            </a:r>
          </a:p>
          <a:p>
            <a:r>
              <a:rPr lang="fr-FR" sz="2000"/>
              <a:t>(modalités à fixer pour chaque secteur</a:t>
            </a:r>
            <a:r>
              <a:rPr lang="fr-FR"/>
              <a:t> par arrêté conjoint M.F + MC) </a:t>
            </a: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4B7AD3A4-9CDD-4CF7-9E1D-C9A2DC45E1B8}" type="slidenum">
              <a:rPr lang="fr-FR" sz="1200">
                <a:solidFill>
                  <a:schemeClr val="tx1">
                    <a:tint val="75000"/>
                  </a:schemeClr>
                </a:solidFill>
                <a:latin typeface="+mn-lt"/>
                <a:cs typeface="+mn-cs"/>
              </a:rPr>
              <a:pPr algn="r" fontAlgn="auto">
                <a:spcBef>
                  <a:spcPts val="0"/>
                </a:spcBef>
                <a:spcAft>
                  <a:spcPts val="0"/>
                </a:spcAft>
                <a:defRPr/>
              </a:pPr>
              <a:t>33</a:t>
            </a:fld>
            <a:endParaRPr lang="fr-FR" sz="1200" dirty="0">
              <a:solidFill>
                <a:schemeClr val="tx1">
                  <a:tint val="75000"/>
                </a:schemeClr>
              </a:solidFill>
              <a:latin typeface="+mn-lt"/>
              <a:cs typeface="+mn-cs"/>
            </a:endParaRPr>
          </a:p>
        </p:txBody>
      </p:sp>
      <p:sp>
        <p:nvSpPr>
          <p:cNvPr id="32771" name="Rectangle 2"/>
          <p:cNvSpPr>
            <a:spLocks noGrp="1" noChangeArrowheads="1"/>
          </p:cNvSpPr>
          <p:nvPr>
            <p:ph type="body" idx="4294967295"/>
          </p:nvPr>
        </p:nvSpPr>
        <p:spPr>
          <a:xfrm>
            <a:off x="179388" y="0"/>
            <a:ext cx="8642350" cy="6597650"/>
          </a:xfrm>
          <a:ln>
            <a:solidFill>
              <a:schemeClr val="accent1"/>
            </a:solidFill>
          </a:ln>
        </p:spPr>
        <p:txBody>
          <a:bodyPr/>
          <a:lstStyle/>
          <a:p>
            <a:pPr marL="0" indent="0" algn="ctr" eaLnBrk="1" hangingPunct="1">
              <a:lnSpc>
                <a:spcPct val="90000"/>
              </a:lnSpc>
              <a:buFont typeface="Wingdings" pitchFamily="2" charset="2"/>
              <a:buNone/>
            </a:pPr>
            <a:r>
              <a:rPr lang="fr-FR" sz="4000" b="1" smtClean="0"/>
              <a:t> </a:t>
            </a:r>
            <a:r>
              <a:rPr lang="fr-FR" sz="2800" b="1" smtClean="0">
                <a:solidFill>
                  <a:srgbClr val="CC3300"/>
                </a:solidFill>
              </a:rPr>
              <a:t>Mise en place d’une procédure du concours</a:t>
            </a:r>
          </a:p>
          <a:p>
            <a:pPr marL="0" indent="0" eaLnBrk="1" hangingPunct="1">
              <a:lnSpc>
                <a:spcPct val="90000"/>
              </a:lnSpc>
              <a:buFont typeface="Wingdings" pitchFamily="2" charset="2"/>
              <a:buNone/>
            </a:pPr>
            <a:r>
              <a:rPr lang="fr-FR" sz="2800" b="1" smtClean="0"/>
              <a:t>                                 (art 34)</a:t>
            </a:r>
          </a:p>
          <a:p>
            <a:pPr marL="0" indent="0" eaLnBrk="1" hangingPunct="1">
              <a:lnSpc>
                <a:spcPct val="90000"/>
              </a:lnSpc>
              <a:buFont typeface="Wingdings" pitchFamily="2" charset="2"/>
              <a:buNone/>
            </a:pPr>
            <a:r>
              <a:rPr lang="fr-FR" sz="2800" b="1" smtClean="0">
                <a:solidFill>
                  <a:srgbClr val="CC3300"/>
                </a:solidFill>
              </a:rPr>
              <a:t>Contenu du cdc</a:t>
            </a:r>
            <a:r>
              <a:rPr lang="fr-FR" sz="3400" b="1" smtClean="0"/>
              <a:t> </a:t>
            </a:r>
          </a:p>
          <a:p>
            <a:pPr marL="0" indent="0">
              <a:lnSpc>
                <a:spcPct val="90000"/>
              </a:lnSpc>
              <a:buFontTx/>
              <a:buNone/>
            </a:pPr>
            <a:r>
              <a:rPr lang="fr-FR" sz="3400" smtClean="0"/>
              <a:t>le cdc du concours doit comporter:</a:t>
            </a:r>
          </a:p>
          <a:p>
            <a:pPr marL="0" indent="0">
              <a:lnSpc>
                <a:spcPct val="90000"/>
              </a:lnSpc>
              <a:buFontTx/>
              <a:buNone/>
            </a:pPr>
            <a:r>
              <a:rPr lang="fr-FR" sz="3400" smtClean="0"/>
              <a:t>- le programme du projet,</a:t>
            </a:r>
          </a:p>
          <a:p>
            <a:pPr marL="0" indent="0">
              <a:lnSpc>
                <a:spcPct val="90000"/>
              </a:lnSpc>
              <a:buFontTx/>
              <a:buNone/>
            </a:pPr>
            <a:r>
              <a:rPr lang="fr-FR" sz="3400" smtClean="0"/>
              <a:t>- le règlement du concours </a:t>
            </a:r>
          </a:p>
          <a:p>
            <a:pPr marL="0" indent="0">
              <a:lnSpc>
                <a:spcPct val="90000"/>
              </a:lnSpc>
              <a:buFontTx/>
              <a:buNone/>
            </a:pPr>
            <a:r>
              <a:rPr lang="fr-FR" sz="3400" smtClean="0"/>
              <a:t>- le contenu du pli des prestations l</a:t>
            </a:r>
          </a:p>
          <a:p>
            <a:pPr marL="0" indent="0">
              <a:lnSpc>
                <a:spcPct val="90000"/>
              </a:lnSpc>
              <a:buFontTx/>
              <a:buNone/>
            </a:pPr>
            <a:r>
              <a:rPr lang="fr-FR" sz="3400" smtClean="0"/>
              <a:t>- les plis techniques et financiers.</a:t>
            </a:r>
          </a:p>
          <a:p>
            <a:pPr marL="0" indent="0" eaLnBrk="1" hangingPunct="1">
              <a:lnSpc>
                <a:spcPct val="90000"/>
              </a:lnSpc>
              <a:buFont typeface="Wingdings" pitchFamily="2" charset="2"/>
              <a:buNone/>
            </a:pPr>
            <a:r>
              <a:rPr lang="fr-FR" sz="2800" b="1" smtClean="0">
                <a:solidFill>
                  <a:srgbClr val="CC3300"/>
                </a:solidFill>
              </a:rPr>
              <a:t>Périmètre</a:t>
            </a:r>
            <a:r>
              <a:rPr lang="fr-FR" sz="3400" b="1" smtClean="0">
                <a:solidFill>
                  <a:srgbClr val="CC3300"/>
                </a:solidFill>
              </a:rPr>
              <a:t> </a:t>
            </a:r>
          </a:p>
          <a:p>
            <a:pPr marL="0" indent="0" eaLnBrk="1" hangingPunct="1">
              <a:lnSpc>
                <a:spcPct val="90000"/>
              </a:lnSpc>
              <a:buFont typeface="Wingdings" pitchFamily="2" charset="2"/>
              <a:buNone/>
            </a:pPr>
            <a:r>
              <a:rPr lang="fr-FR" sz="3400" smtClean="0"/>
              <a:t>Liste à fixer par arrêté ministériel ou décision du wali</a:t>
            </a:r>
          </a:p>
        </p:txBody>
      </p:sp>
      <p:sp>
        <p:nvSpPr>
          <p:cNvPr id="3277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C93CF423-974D-4362-A385-27877CE5D625}" type="slidenum">
              <a:rPr lang="fr-FR" sz="1200">
                <a:solidFill>
                  <a:schemeClr val="tx1">
                    <a:tint val="75000"/>
                  </a:schemeClr>
                </a:solidFill>
                <a:latin typeface="+mn-lt"/>
                <a:cs typeface="+mn-cs"/>
              </a:rPr>
              <a:pPr algn="r" fontAlgn="auto">
                <a:spcBef>
                  <a:spcPts val="0"/>
                </a:spcBef>
                <a:spcAft>
                  <a:spcPts val="0"/>
                </a:spcAft>
                <a:defRPr/>
              </a:pPr>
              <a:t>34</a:t>
            </a:fld>
            <a:endParaRPr lang="fr-FR" sz="1200" dirty="0">
              <a:solidFill>
                <a:schemeClr val="tx1">
                  <a:tint val="75000"/>
                </a:schemeClr>
              </a:solidFill>
              <a:latin typeface="+mn-lt"/>
              <a:cs typeface="+mn-cs"/>
            </a:endParaRPr>
          </a:p>
        </p:txBody>
      </p:sp>
      <p:sp>
        <p:nvSpPr>
          <p:cNvPr id="107523" name="Rectangle 2"/>
          <p:cNvSpPr>
            <a:spLocks noGrp="1" noChangeArrowheads="1"/>
          </p:cNvSpPr>
          <p:nvPr>
            <p:ph type="body" idx="4294967295"/>
          </p:nvPr>
        </p:nvSpPr>
        <p:spPr>
          <a:xfrm>
            <a:off x="179388" y="0"/>
            <a:ext cx="8642350" cy="6597650"/>
          </a:xfrm>
          <a:ln>
            <a:solidFill>
              <a:schemeClr val="accent1"/>
            </a:solidFill>
          </a:ln>
        </p:spPr>
        <p:txBody>
          <a:bodyPr/>
          <a:lstStyle/>
          <a:p>
            <a:pPr marL="0" indent="0" algn="ctr" eaLnBrk="1" hangingPunct="1">
              <a:buFont typeface="Wingdings" pitchFamily="2" charset="2"/>
              <a:buNone/>
            </a:pPr>
            <a:r>
              <a:rPr lang="fr-FR" sz="4000" b="1" smtClean="0"/>
              <a:t> </a:t>
            </a:r>
            <a:r>
              <a:rPr lang="fr-FR" sz="2800" b="1" smtClean="0">
                <a:solidFill>
                  <a:srgbClr val="CC3300"/>
                </a:solidFill>
              </a:rPr>
              <a:t>Mise en place d’une procédure du concours</a:t>
            </a:r>
          </a:p>
          <a:p>
            <a:pPr marL="0" indent="0" eaLnBrk="1" hangingPunct="1">
              <a:buFont typeface="Wingdings" pitchFamily="2" charset="2"/>
              <a:buNone/>
            </a:pPr>
            <a:endParaRPr lang="fr-FR" sz="1400" b="1" smtClean="0">
              <a:solidFill>
                <a:srgbClr val="CC3300"/>
              </a:solidFill>
            </a:endParaRPr>
          </a:p>
          <a:p>
            <a:pPr marL="0" indent="0" eaLnBrk="1" hangingPunct="1">
              <a:buFont typeface="Wingdings" pitchFamily="2" charset="2"/>
              <a:buNone/>
            </a:pPr>
            <a:r>
              <a:rPr lang="fr-FR" sz="2400" b="1" smtClean="0">
                <a:solidFill>
                  <a:srgbClr val="CC3300"/>
                </a:solidFill>
              </a:rPr>
              <a:t>Procédure</a:t>
            </a:r>
            <a:r>
              <a:rPr lang="fr-FR" sz="2400" b="1" smtClean="0"/>
              <a:t> </a:t>
            </a:r>
            <a:r>
              <a:rPr lang="fr-FR" sz="2400" smtClean="0"/>
              <a:t> </a:t>
            </a:r>
          </a:p>
          <a:p>
            <a:pPr marL="0" indent="0" eaLnBrk="1" hangingPunct="1">
              <a:buFont typeface="Wingdings" pitchFamily="2" charset="2"/>
              <a:buNone/>
            </a:pPr>
            <a:r>
              <a:rPr lang="fr-FR" sz="2400" smtClean="0">
                <a:solidFill>
                  <a:srgbClr val="CC3300"/>
                </a:solidFill>
              </a:rPr>
              <a:t>Phase 1</a:t>
            </a:r>
            <a:r>
              <a:rPr lang="fr-FR" sz="2400" smtClean="0"/>
              <a:t> : remise de l’offre technique uniquement (cf art 51)</a:t>
            </a:r>
          </a:p>
          <a:p>
            <a:pPr marL="0" indent="0" eaLnBrk="1" hangingPunct="1">
              <a:buFont typeface="Wingdings" pitchFamily="2" charset="2"/>
              <a:buNone/>
            </a:pPr>
            <a:r>
              <a:rPr lang="fr-FR" sz="2400" smtClean="0">
                <a:solidFill>
                  <a:srgbClr val="CC3300"/>
                </a:solidFill>
              </a:rPr>
              <a:t>Phase 2</a:t>
            </a:r>
            <a:r>
              <a:rPr lang="fr-FR" sz="2400" smtClean="0"/>
              <a:t> : ouverture des plis techniques et leur évaluation</a:t>
            </a:r>
          </a:p>
          <a:p>
            <a:pPr marL="0" indent="0" eaLnBrk="1" hangingPunct="1">
              <a:buFont typeface="Wingdings" pitchFamily="2" charset="2"/>
              <a:buNone/>
            </a:pPr>
            <a:r>
              <a:rPr lang="fr-FR" sz="2400" smtClean="0">
                <a:solidFill>
                  <a:srgbClr val="CC3300"/>
                </a:solidFill>
              </a:rPr>
              <a:t>Phase 3</a:t>
            </a:r>
            <a:r>
              <a:rPr lang="fr-FR" sz="2400" smtClean="0"/>
              <a:t> : invitation d’</a:t>
            </a:r>
            <a:r>
              <a:rPr lang="fr-FR" sz="2400" u="sng" smtClean="0"/>
              <a:t>au moins</a:t>
            </a:r>
            <a:r>
              <a:rPr lang="fr-FR" sz="2400" smtClean="0"/>
              <a:t> les 3 meilleurs pré qualifiés (ou relance procédure) à la remise des plis des prestations et de l’offre financière, </a:t>
            </a:r>
          </a:p>
          <a:p>
            <a:pPr marL="0" indent="0" eaLnBrk="1" hangingPunct="1">
              <a:buFont typeface="Wingdings" pitchFamily="2" charset="2"/>
              <a:buNone/>
            </a:pPr>
            <a:r>
              <a:rPr lang="fr-FR" sz="2400" smtClean="0">
                <a:solidFill>
                  <a:srgbClr val="CC3300"/>
                </a:solidFill>
              </a:rPr>
              <a:t>Phase 4</a:t>
            </a:r>
            <a:r>
              <a:rPr lang="fr-FR" sz="2400" smtClean="0"/>
              <a:t> : évaluation des prestations par un jury indépendant désigné par le ministre ou le wali, avec possibilité, si nécessaire, de demander, via le S/C, des clarifications</a:t>
            </a:r>
          </a:p>
        </p:txBody>
      </p:sp>
      <p:sp>
        <p:nvSpPr>
          <p:cNvPr id="10752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107525" name="Rectangle 5"/>
          <p:cNvSpPr>
            <a:spLocks noChangeArrowheads="1"/>
          </p:cNvSpPr>
          <p:nvPr/>
        </p:nvSpPr>
        <p:spPr bwMode="auto">
          <a:xfrm>
            <a:off x="179388" y="4941888"/>
            <a:ext cx="8785225" cy="1295400"/>
          </a:xfrm>
          <a:prstGeom prst="rect">
            <a:avLst/>
          </a:prstGeom>
          <a:solidFill>
            <a:schemeClr val="accent1"/>
          </a:solidFill>
          <a:ln w="9525">
            <a:solidFill>
              <a:schemeClr val="tx1"/>
            </a:solidFill>
            <a:miter lim="800000"/>
            <a:headEnd/>
            <a:tailEnd/>
          </a:ln>
        </p:spPr>
        <p:txBody>
          <a:bodyPr wrap="none" anchor="ctr"/>
          <a:lstStyle/>
          <a:p>
            <a:r>
              <a:rPr lang="fr-FR"/>
              <a:t>- Les réponses écrites des candidats feront partie intégrante de leurs offres.</a:t>
            </a:r>
          </a:p>
          <a:p>
            <a:r>
              <a:rPr lang="fr-FR"/>
              <a:t>- Confidentialité et anonymat jusqu’à la signature du procès-verbal du jury.</a:t>
            </a:r>
            <a:endParaRPr lang="fr-FR" sz="800"/>
          </a:p>
          <a:p>
            <a:pPr>
              <a:buFontTx/>
              <a:buChar char="-"/>
            </a:pPr>
            <a:r>
              <a:rPr lang="fr-FR"/>
              <a:t> Possibilité de versement de primes au(x) lauréat(s) selon modalités à fixer par AC.M</a:t>
            </a:r>
          </a:p>
          <a:p>
            <a:pPr>
              <a:buFontTx/>
              <a:buChar char="-"/>
            </a:pPr>
            <a:r>
              <a:rPr lang="fr-FR"/>
              <a:t> La liste des projets  devant faire l’objet d’un concours est déterminée, pour chaque </a:t>
            </a:r>
          </a:p>
          <a:p>
            <a:r>
              <a:rPr lang="fr-FR"/>
              <a:t>   secteur, par arrêté du ministre ou du wali concerné. </a:t>
            </a:r>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ous-titre 2"/>
          <p:cNvSpPr>
            <a:spLocks noGrp="1"/>
          </p:cNvSpPr>
          <p:nvPr>
            <p:ph type="subTitle" idx="4294967295"/>
          </p:nvPr>
        </p:nvSpPr>
        <p:spPr>
          <a:xfrm>
            <a:off x="684213" y="2205038"/>
            <a:ext cx="7705725" cy="2519362"/>
          </a:xfrm>
          <a:solidFill>
            <a:srgbClr val="CCCCFF"/>
          </a:solidFill>
        </p:spPr>
        <p:txBody>
          <a:bodyPr/>
          <a:lstStyle/>
          <a:p>
            <a:pPr marL="0" indent="0" algn="ctr" eaLnBrk="1" hangingPunct="1">
              <a:lnSpc>
                <a:spcPct val="90000"/>
              </a:lnSpc>
              <a:buFontTx/>
              <a:buNone/>
            </a:pPr>
            <a:endParaRPr lang="fr-FR" sz="2000" b="1" smtClean="0"/>
          </a:p>
          <a:p>
            <a:pPr marL="0" indent="0" algn="ctr" eaLnBrk="1" hangingPunct="1">
              <a:lnSpc>
                <a:spcPct val="90000"/>
              </a:lnSpc>
              <a:buFontTx/>
              <a:buNone/>
            </a:pPr>
            <a:r>
              <a:rPr lang="fr-FR" sz="2000" b="1" smtClean="0"/>
              <a:t>THEME : LA FORMATION DU MARCHE PUBLIC </a:t>
            </a:r>
          </a:p>
          <a:p>
            <a:pPr marL="0" indent="0" algn="ctr" eaLnBrk="1" hangingPunct="1">
              <a:lnSpc>
                <a:spcPct val="90000"/>
              </a:lnSpc>
              <a:buFontTx/>
              <a:buNone/>
            </a:pPr>
            <a:endParaRPr lang="fr-FR" sz="1600" b="1" smtClean="0"/>
          </a:p>
          <a:p>
            <a:pPr marL="0" indent="0" algn="ctr" eaLnBrk="1" hangingPunct="1">
              <a:lnSpc>
                <a:spcPct val="90000"/>
              </a:lnSpc>
              <a:buFontTx/>
              <a:buNone/>
            </a:pPr>
            <a:r>
              <a:rPr lang="fr-FR" sz="2800" b="1" smtClean="0"/>
              <a:t>SEQUENCE 4 : MODES ET PROCEDURES EXCEPTIONNELS DE PASSATION </a:t>
            </a:r>
          </a:p>
        </p:txBody>
      </p:sp>
      <p:sp>
        <p:nvSpPr>
          <p:cNvPr id="7" name="Espace réservé du numéro de diapositive 6"/>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endParaRPr lang="fr-FR" sz="1200">
              <a:solidFill>
                <a:schemeClr val="tx1">
                  <a:tint val="75000"/>
                </a:schemeClr>
              </a:solidFill>
              <a:latin typeface="+mn-lt"/>
              <a:cs typeface="+mn-cs"/>
            </a:endParaRPr>
          </a:p>
          <a:p>
            <a:pPr algn="r" fontAlgn="auto">
              <a:spcBef>
                <a:spcPts val="0"/>
              </a:spcBef>
              <a:spcAft>
                <a:spcPts val="0"/>
              </a:spcAft>
              <a:defRPr/>
            </a:pPr>
            <a:fld id="{4AE3D273-0217-4180-94D0-EEE70D9F5D88}" type="slidenum">
              <a:rPr lang="fr-FR" sz="1200">
                <a:solidFill>
                  <a:schemeClr val="tx1">
                    <a:tint val="75000"/>
                  </a:schemeClr>
                </a:solidFill>
                <a:latin typeface="+mn-lt"/>
                <a:cs typeface="+mn-cs"/>
              </a:rPr>
              <a:pPr algn="r" fontAlgn="auto">
                <a:spcBef>
                  <a:spcPts val="0"/>
                </a:spcBef>
                <a:spcAft>
                  <a:spcPts val="0"/>
                </a:spcAft>
                <a:defRPr/>
              </a:pPr>
              <a:t>35</a:t>
            </a:fld>
            <a:endParaRPr lang="fr-FR" sz="1200">
              <a:solidFill>
                <a:schemeClr val="tx1">
                  <a:tint val="75000"/>
                </a:schemeClr>
              </a:solidFill>
              <a:latin typeface="+mn-lt"/>
              <a:cs typeface="+mn-cs"/>
            </a:endParaRPr>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18E87AF3-3446-43C9-8294-70BE69138CAB}" type="slidenum">
              <a:rPr lang="fr-FR" sz="1200">
                <a:solidFill>
                  <a:schemeClr val="tx1">
                    <a:tint val="75000"/>
                  </a:schemeClr>
                </a:solidFill>
                <a:latin typeface="+mn-lt"/>
                <a:cs typeface="+mn-cs"/>
              </a:rPr>
              <a:pPr algn="r" fontAlgn="auto">
                <a:spcBef>
                  <a:spcPts val="0"/>
                </a:spcBef>
                <a:spcAft>
                  <a:spcPts val="0"/>
                </a:spcAft>
                <a:defRPr/>
              </a:pPr>
              <a:t>36</a:t>
            </a:fld>
            <a:endParaRPr lang="fr-FR" sz="1200" dirty="0">
              <a:solidFill>
                <a:schemeClr val="tx1">
                  <a:tint val="75000"/>
                </a:schemeClr>
              </a:solidFill>
              <a:latin typeface="+mn-lt"/>
              <a:cs typeface="+mn-cs"/>
            </a:endParaRPr>
          </a:p>
        </p:txBody>
      </p:sp>
      <p:sp>
        <p:nvSpPr>
          <p:cNvPr id="168963" name="Rectangle 2"/>
          <p:cNvSpPr>
            <a:spLocks noGrp="1" noChangeArrowheads="1"/>
          </p:cNvSpPr>
          <p:nvPr>
            <p:ph type="body" idx="4294967295"/>
          </p:nvPr>
        </p:nvSpPr>
        <p:spPr>
          <a:xfrm>
            <a:off x="179388" y="260350"/>
            <a:ext cx="8642350" cy="6337300"/>
          </a:xfrm>
          <a:ln>
            <a:solidFill>
              <a:schemeClr val="accent1"/>
            </a:solidFill>
          </a:ln>
        </p:spPr>
        <p:txBody>
          <a:bodyPr/>
          <a:lstStyle/>
          <a:p>
            <a:pPr marL="0" indent="0" algn="ctr" eaLnBrk="1" hangingPunct="1">
              <a:buFont typeface="Wingdings" pitchFamily="2" charset="2"/>
              <a:buNone/>
            </a:pPr>
            <a:r>
              <a:rPr lang="fr-FR" sz="2800" b="1" smtClean="0"/>
              <a:t> Réaménagement du gré à gré simple</a:t>
            </a:r>
          </a:p>
          <a:p>
            <a:pPr marL="0" indent="0" eaLnBrk="1" hangingPunct="1">
              <a:buFont typeface="Wingdings" pitchFamily="2" charset="2"/>
              <a:buNone/>
            </a:pPr>
            <a:r>
              <a:rPr lang="fr-FR" sz="2400" b="1" smtClean="0"/>
              <a:t>Périmètre :</a:t>
            </a:r>
          </a:p>
          <a:p>
            <a:pPr marL="0" indent="0" eaLnBrk="1" hangingPunct="1">
              <a:buFont typeface="Wingdings" pitchFamily="2" charset="2"/>
              <a:buNone/>
            </a:pPr>
            <a:r>
              <a:rPr lang="fr-FR" sz="2400" smtClean="0"/>
              <a:t>Adjonction de 2 nouveaux cas :</a:t>
            </a:r>
          </a:p>
          <a:p>
            <a:pPr marL="0" indent="0" eaLnBrk="1" hangingPunct="1">
              <a:buFontTx/>
              <a:buChar char="-"/>
            </a:pPr>
            <a:r>
              <a:rPr lang="fr-FR" sz="2400" smtClean="0"/>
              <a:t> </a:t>
            </a:r>
            <a:r>
              <a:rPr lang="fr-FR" sz="1800" smtClean="0"/>
              <a:t>Partenaire unique détenant une situation monopolistique</a:t>
            </a:r>
          </a:p>
          <a:p>
            <a:pPr marL="0" indent="0" eaLnBrk="1" hangingPunct="1">
              <a:buFontTx/>
              <a:buChar char="-"/>
            </a:pPr>
            <a:r>
              <a:rPr lang="fr-FR" sz="1800" smtClean="0"/>
              <a:t> urgence motivée par un danger imminent</a:t>
            </a:r>
          </a:p>
          <a:p>
            <a:pPr marL="0" indent="0" eaLnBrk="1" hangingPunct="1">
              <a:buFontTx/>
              <a:buChar char="-"/>
            </a:pPr>
            <a:r>
              <a:rPr lang="fr-FR" sz="1800" smtClean="0"/>
              <a:t> approvisionnement urgent déstiné à sauvegarder le fonctionnement de l’économie ou les besoins essentiels de la population</a:t>
            </a:r>
          </a:p>
          <a:p>
            <a:pPr marL="0" indent="0" eaLnBrk="1" hangingPunct="1">
              <a:buFontTx/>
              <a:buChar char="-"/>
            </a:pPr>
            <a:r>
              <a:rPr lang="fr-FR" sz="1800" smtClean="0"/>
              <a:t> projet prioritaire et d’importance nationale</a:t>
            </a:r>
          </a:p>
          <a:p>
            <a:pPr marL="0" indent="0" eaLnBrk="1" hangingPunct="1">
              <a:buFontTx/>
              <a:buChar char="-"/>
            </a:pPr>
            <a:r>
              <a:rPr lang="fr-FR" sz="2400" smtClean="0">
                <a:solidFill>
                  <a:srgbClr val="990000"/>
                </a:solidFill>
              </a:rPr>
              <a:t>attribution, par un texte législatif ou réglementaire, d’un droit exclusif à un établissement public (liste des EP concernés à fixer par arrêté du MF et du M. concerné)</a:t>
            </a:r>
          </a:p>
          <a:p>
            <a:pPr marL="0" indent="0" eaLnBrk="1" hangingPunct="1">
              <a:buFont typeface="Wingdings" pitchFamily="2" charset="2"/>
              <a:buNone/>
            </a:pPr>
            <a:r>
              <a:rPr lang="fr-FR" sz="2400" smtClean="0">
                <a:solidFill>
                  <a:srgbClr val="990000"/>
                </a:solidFill>
              </a:rPr>
              <a:t>- Exceptionnellement pour promouvoir l’outil national public de production, après accord du conseil des ministres</a:t>
            </a:r>
          </a:p>
          <a:p>
            <a:pPr marL="0" indent="0" eaLnBrk="1" hangingPunct="1">
              <a:buFont typeface="Wingdings" pitchFamily="2" charset="2"/>
              <a:buNone/>
            </a:pPr>
            <a:endParaRPr lang="fr-FR" sz="2400" smtClean="0">
              <a:solidFill>
                <a:srgbClr val="990000"/>
              </a:solidFill>
            </a:endParaRPr>
          </a:p>
          <a:p>
            <a:pPr marL="0" indent="0" eaLnBrk="1" hangingPunct="1">
              <a:buFont typeface="Wingdings" pitchFamily="2" charset="2"/>
              <a:buNone/>
            </a:pPr>
            <a:endParaRPr lang="fr-FR" sz="2400" smtClean="0">
              <a:solidFill>
                <a:srgbClr val="990000"/>
              </a:solidFill>
            </a:endParaRPr>
          </a:p>
          <a:p>
            <a:pPr marL="0" indent="0" eaLnBrk="1" hangingPunct="1">
              <a:buFont typeface="Wingdings" pitchFamily="2" charset="2"/>
              <a:buNone/>
            </a:pPr>
            <a:endParaRPr lang="fr-FR" sz="2400" b="1" smtClean="0"/>
          </a:p>
          <a:p>
            <a:pPr marL="0" indent="0" eaLnBrk="1" hangingPunct="1">
              <a:buFont typeface="Wingdings" pitchFamily="2" charset="2"/>
              <a:buNone/>
            </a:pPr>
            <a:endParaRPr lang="fr-FR" sz="2400" b="1" smtClean="0"/>
          </a:p>
        </p:txBody>
      </p:sp>
      <p:sp>
        <p:nvSpPr>
          <p:cNvPr id="16896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AB7552D6-74A1-4B6B-B275-83ED5294F907}" type="slidenum">
              <a:rPr lang="fr-FR" sz="1200">
                <a:solidFill>
                  <a:schemeClr val="tx1">
                    <a:tint val="75000"/>
                  </a:schemeClr>
                </a:solidFill>
                <a:latin typeface="+mn-lt"/>
                <a:cs typeface="+mn-cs"/>
              </a:rPr>
              <a:pPr algn="r" fontAlgn="auto">
                <a:spcBef>
                  <a:spcPts val="0"/>
                </a:spcBef>
                <a:spcAft>
                  <a:spcPts val="0"/>
                </a:spcAft>
                <a:defRPr/>
              </a:pPr>
              <a:t>37</a:t>
            </a:fld>
            <a:endParaRPr lang="fr-FR" sz="1200" dirty="0">
              <a:solidFill>
                <a:schemeClr val="tx1">
                  <a:tint val="75000"/>
                </a:schemeClr>
              </a:solidFill>
              <a:latin typeface="+mn-lt"/>
              <a:cs typeface="+mn-cs"/>
            </a:endParaRPr>
          </a:p>
        </p:txBody>
      </p:sp>
      <p:sp>
        <p:nvSpPr>
          <p:cNvPr id="169987" name="Rectangle 2"/>
          <p:cNvSpPr>
            <a:spLocks noGrp="1" noChangeArrowheads="1"/>
          </p:cNvSpPr>
          <p:nvPr>
            <p:ph type="body" idx="4294967295"/>
          </p:nvPr>
        </p:nvSpPr>
        <p:spPr>
          <a:xfrm>
            <a:off x="179388" y="260350"/>
            <a:ext cx="8964612" cy="6121400"/>
          </a:xfrm>
          <a:ln>
            <a:solidFill>
              <a:schemeClr val="accent1"/>
            </a:solidFill>
          </a:ln>
        </p:spPr>
        <p:txBody>
          <a:bodyPr/>
          <a:lstStyle/>
          <a:p>
            <a:pPr marL="0" indent="0" algn="ctr" eaLnBrk="1" hangingPunct="1">
              <a:lnSpc>
                <a:spcPct val="80000"/>
              </a:lnSpc>
              <a:buFont typeface="Wingdings" pitchFamily="2" charset="2"/>
              <a:buNone/>
            </a:pPr>
            <a:r>
              <a:rPr lang="fr-FR" sz="2800" b="1" dirty="0" smtClean="0"/>
              <a:t> Réaménagement du gré à gré après consultation</a:t>
            </a:r>
          </a:p>
          <a:p>
            <a:pPr marL="0" indent="0" eaLnBrk="1" hangingPunct="1">
              <a:lnSpc>
                <a:spcPct val="80000"/>
              </a:lnSpc>
              <a:buFont typeface="Wingdings" pitchFamily="2" charset="2"/>
              <a:buNone/>
            </a:pPr>
            <a:endParaRPr lang="fr-FR" sz="2400" b="1" dirty="0" smtClean="0"/>
          </a:p>
          <a:p>
            <a:pPr marL="0" indent="0" eaLnBrk="1" hangingPunct="1">
              <a:lnSpc>
                <a:spcPct val="80000"/>
              </a:lnSpc>
              <a:buFontTx/>
              <a:buNone/>
            </a:pPr>
            <a:r>
              <a:rPr lang="fr-FR" sz="2200" b="1" dirty="0" smtClean="0"/>
              <a:t>1. l’</a:t>
            </a:r>
            <a:r>
              <a:rPr lang="fr-FR" sz="2200" b="1" dirty="0" err="1" smtClean="0"/>
              <a:t>infructuosité</a:t>
            </a:r>
            <a:r>
              <a:rPr lang="fr-FR" sz="2200" b="1" dirty="0" smtClean="0"/>
              <a:t> d’un A.O est prononcée uniquement dans les deux cas suivants :</a:t>
            </a:r>
          </a:p>
          <a:p>
            <a:pPr marL="0" indent="0" eaLnBrk="1" hangingPunct="1">
              <a:lnSpc>
                <a:spcPct val="80000"/>
              </a:lnSpc>
              <a:buFontTx/>
              <a:buChar char="-"/>
            </a:pPr>
            <a:r>
              <a:rPr lang="fr-FR" sz="2200" dirty="0" smtClean="0"/>
              <a:t> 1 seule offre est reçue,</a:t>
            </a:r>
          </a:p>
          <a:p>
            <a:pPr marL="0" indent="0" eaLnBrk="1" hangingPunct="1">
              <a:lnSpc>
                <a:spcPct val="80000"/>
              </a:lnSpc>
              <a:buFontTx/>
              <a:buChar char="-"/>
            </a:pPr>
            <a:r>
              <a:rPr lang="fr-FR" sz="2200" dirty="0" smtClean="0"/>
              <a:t> 1 seule offre est pré qualifiée techniquement, après évaluation</a:t>
            </a:r>
          </a:p>
          <a:p>
            <a:pPr marL="0" indent="0" eaLnBrk="1" hangingPunct="1">
              <a:lnSpc>
                <a:spcPct val="80000"/>
              </a:lnSpc>
              <a:buFont typeface="Wingdings" pitchFamily="2" charset="2"/>
              <a:buNone/>
            </a:pPr>
            <a:endParaRPr lang="fr-FR" sz="2200" dirty="0" smtClean="0"/>
          </a:p>
          <a:p>
            <a:pPr marL="0" indent="0" eaLnBrk="1" hangingPunct="1">
              <a:lnSpc>
                <a:spcPct val="80000"/>
              </a:lnSpc>
              <a:buFont typeface="Wingdings" pitchFamily="2" charset="2"/>
              <a:buNone/>
            </a:pPr>
            <a:r>
              <a:rPr lang="fr-FR" sz="2200" b="1" dirty="0" smtClean="0"/>
              <a:t>2</a:t>
            </a:r>
            <a:r>
              <a:rPr lang="fr-FR" sz="2200" b="1" dirty="0" smtClean="0"/>
              <a:t>. Pour les 3 autres cas à savoir :</a:t>
            </a:r>
          </a:p>
          <a:p>
            <a:pPr marL="0" indent="0" eaLnBrk="1" hangingPunct="1">
              <a:lnSpc>
                <a:spcPct val="80000"/>
              </a:lnSpc>
              <a:buFont typeface="Wingdings" pitchFamily="2" charset="2"/>
              <a:buNone/>
            </a:pPr>
            <a:r>
              <a:rPr lang="fr-FR" sz="2200" b="1" dirty="0" smtClean="0"/>
              <a:t>    </a:t>
            </a:r>
            <a:r>
              <a:rPr lang="fr-FR" sz="2200" b="1" dirty="0" smtClean="0"/>
              <a:t>- </a:t>
            </a:r>
            <a:r>
              <a:rPr lang="fr-FR" sz="2200" dirty="0" smtClean="0"/>
              <a:t>prestations dont la nature ne nécessite pas le recours à l’AO</a:t>
            </a:r>
          </a:p>
          <a:p>
            <a:pPr marL="0" indent="0" eaLnBrk="1" hangingPunct="1">
              <a:lnSpc>
                <a:spcPct val="80000"/>
              </a:lnSpc>
              <a:buFont typeface="Wingdings" pitchFamily="2" charset="2"/>
              <a:buNone/>
            </a:pPr>
            <a:r>
              <a:rPr lang="fr-FR" sz="2200" dirty="0" smtClean="0"/>
              <a:t>    - les marchés de travaux relevant directement des INS</a:t>
            </a:r>
          </a:p>
          <a:p>
            <a:pPr marL="0" indent="0" eaLnBrk="1" hangingPunct="1">
              <a:lnSpc>
                <a:spcPct val="80000"/>
              </a:lnSpc>
              <a:buFont typeface="Wingdings" pitchFamily="2" charset="2"/>
              <a:buNone/>
            </a:pPr>
            <a:r>
              <a:rPr lang="fr-FR" sz="2200" dirty="0" smtClean="0"/>
              <a:t>    - opérations réalisées dans le cadre de la stratégie de coopération</a:t>
            </a:r>
          </a:p>
          <a:p>
            <a:pPr marL="0" indent="0" eaLnBrk="1" hangingPunct="1">
              <a:lnSpc>
                <a:spcPct val="80000"/>
              </a:lnSpc>
              <a:buFont typeface="Wingdings" pitchFamily="2" charset="2"/>
              <a:buNone/>
            </a:pPr>
            <a:endParaRPr lang="fr-FR" sz="2200" b="1" dirty="0" smtClean="0"/>
          </a:p>
          <a:p>
            <a:pPr marL="0" indent="0" eaLnBrk="1" hangingPunct="1">
              <a:lnSpc>
                <a:spcPct val="80000"/>
              </a:lnSpc>
              <a:buFont typeface="Wingdings" pitchFamily="2" charset="2"/>
              <a:buChar char="Ø"/>
            </a:pPr>
            <a:r>
              <a:rPr lang="fr-FR" sz="2400" dirty="0" smtClean="0"/>
              <a:t>Le </a:t>
            </a:r>
            <a:r>
              <a:rPr lang="fr-FR" sz="2400" dirty="0" err="1" smtClean="0"/>
              <a:t>CdC</a:t>
            </a:r>
            <a:r>
              <a:rPr lang="fr-FR" sz="2400" dirty="0" smtClean="0"/>
              <a:t> doit être préalablement soumis au visa de la C.M</a:t>
            </a:r>
          </a:p>
          <a:p>
            <a:pPr marL="0" indent="0" eaLnBrk="1" hangingPunct="1">
              <a:lnSpc>
                <a:spcPct val="80000"/>
              </a:lnSpc>
              <a:buFontTx/>
              <a:buNone/>
            </a:pPr>
            <a:endParaRPr lang="fr-FR" sz="2200" b="1" dirty="0" smtClean="0"/>
          </a:p>
        </p:txBody>
      </p:sp>
      <p:sp>
        <p:nvSpPr>
          <p:cNvPr id="169988"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169989" name="Rectangle 5"/>
          <p:cNvSpPr>
            <a:spLocks noChangeArrowheads="1"/>
          </p:cNvSpPr>
          <p:nvPr/>
        </p:nvSpPr>
        <p:spPr bwMode="auto">
          <a:xfrm>
            <a:off x="251520" y="5013176"/>
            <a:ext cx="8208963" cy="1439863"/>
          </a:xfrm>
          <a:prstGeom prst="rect">
            <a:avLst/>
          </a:prstGeom>
          <a:solidFill>
            <a:schemeClr val="accent1"/>
          </a:solidFill>
          <a:ln w="9525">
            <a:solidFill>
              <a:schemeClr val="tx1"/>
            </a:solidFill>
            <a:miter lim="800000"/>
            <a:headEnd/>
            <a:tailEnd/>
          </a:ln>
        </p:spPr>
        <p:txBody>
          <a:bodyPr wrap="none" anchor="ctr"/>
          <a:lstStyle/>
          <a:p>
            <a:r>
              <a:rPr lang="fr-FR" dirty="0"/>
              <a:t>- Utilisation du même </a:t>
            </a:r>
            <a:r>
              <a:rPr lang="fr-FR" dirty="0" err="1"/>
              <a:t>CdC</a:t>
            </a:r>
            <a:r>
              <a:rPr lang="fr-FR" dirty="0"/>
              <a:t> que l’AO, mais sans caution de soumission ni</a:t>
            </a:r>
          </a:p>
          <a:p>
            <a:r>
              <a:rPr lang="fr-FR" dirty="0"/>
              <a:t>Obligation de publier l’appel à la concurrence</a:t>
            </a:r>
          </a:p>
          <a:p>
            <a:pPr>
              <a:buFontTx/>
              <a:buChar char="-"/>
            </a:pPr>
            <a:r>
              <a:rPr lang="fr-FR" dirty="0"/>
              <a:t>Consultation d’au moins 3 candidats qualifiés+soumissionnaires à l’A.O,</a:t>
            </a:r>
          </a:p>
          <a:p>
            <a:r>
              <a:rPr lang="fr-FR" dirty="0"/>
              <a:t>sauf  exception motivée.  Tout groupement ne doit être constitué que </a:t>
            </a:r>
          </a:p>
          <a:p>
            <a:r>
              <a:rPr lang="fr-FR" dirty="0"/>
              <a:t>d’entreprises consultées.</a:t>
            </a:r>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49B107CF-E9E2-43FC-A1B9-A0EEFFA48EF5}" type="slidenum">
              <a:rPr lang="fr-FR" sz="1200">
                <a:solidFill>
                  <a:schemeClr val="tx1">
                    <a:tint val="75000"/>
                  </a:schemeClr>
                </a:solidFill>
                <a:latin typeface="+mn-lt"/>
                <a:cs typeface="+mn-cs"/>
              </a:rPr>
              <a:pPr algn="r" fontAlgn="auto">
                <a:spcBef>
                  <a:spcPts val="0"/>
                </a:spcBef>
                <a:spcAft>
                  <a:spcPts val="0"/>
                </a:spcAft>
                <a:defRPr/>
              </a:pPr>
              <a:t>38</a:t>
            </a:fld>
            <a:endParaRPr lang="fr-FR" sz="1200" dirty="0">
              <a:solidFill>
                <a:schemeClr val="tx1">
                  <a:tint val="75000"/>
                </a:schemeClr>
              </a:solidFill>
              <a:latin typeface="+mn-lt"/>
              <a:cs typeface="+mn-cs"/>
            </a:endParaRPr>
          </a:p>
        </p:txBody>
      </p:sp>
      <p:sp>
        <p:nvSpPr>
          <p:cNvPr id="171011" name="Rectangle 2"/>
          <p:cNvSpPr>
            <a:spLocks noGrp="1" noChangeArrowheads="1"/>
          </p:cNvSpPr>
          <p:nvPr>
            <p:ph type="body" idx="4294967295"/>
          </p:nvPr>
        </p:nvSpPr>
        <p:spPr>
          <a:xfrm>
            <a:off x="179388" y="260350"/>
            <a:ext cx="8642350" cy="6337300"/>
          </a:xfrm>
          <a:ln>
            <a:solidFill>
              <a:schemeClr val="accent1"/>
            </a:solidFill>
          </a:ln>
        </p:spPr>
        <p:txBody>
          <a:bodyPr/>
          <a:lstStyle/>
          <a:p>
            <a:pPr marL="0" indent="0" algn="ctr" eaLnBrk="1" hangingPunct="1">
              <a:buFont typeface="Wingdings" pitchFamily="2" charset="2"/>
              <a:buNone/>
            </a:pPr>
            <a:r>
              <a:rPr lang="fr-FR" sz="2800" b="1" smtClean="0"/>
              <a:t> Encadrement du gré à gré après consultation</a:t>
            </a:r>
          </a:p>
          <a:p>
            <a:pPr marL="0" indent="0" eaLnBrk="1" hangingPunct="1">
              <a:buFont typeface="Wingdings" pitchFamily="2" charset="2"/>
              <a:buNone/>
            </a:pPr>
            <a:endParaRPr lang="fr-FR" sz="2400" b="1" smtClean="0"/>
          </a:p>
          <a:p>
            <a:pPr marL="0" indent="0" eaLnBrk="1" hangingPunct="1">
              <a:buFontTx/>
              <a:buChar char="-"/>
            </a:pPr>
            <a:r>
              <a:rPr lang="fr-FR" sz="2200" smtClean="0"/>
              <a:t>Possibilité pour la CEO, via le service contractant, de demander aux candidats consultés, dont les offres auront été jugées conformes, des clarifications ou des précisions, voir de </a:t>
            </a:r>
            <a:r>
              <a:rPr lang="fr-FR" sz="2200" u="sng" smtClean="0"/>
              <a:t>compléter leurs offres</a:t>
            </a:r>
            <a:r>
              <a:rPr lang="fr-FR" sz="2200" smtClean="0"/>
              <a:t>. </a:t>
            </a:r>
          </a:p>
          <a:p>
            <a:pPr marL="0" indent="0" eaLnBrk="1" hangingPunct="1">
              <a:buFontTx/>
              <a:buNone/>
            </a:pPr>
            <a:endParaRPr lang="fr-FR" sz="2200" smtClean="0"/>
          </a:p>
          <a:p>
            <a:pPr marL="0" indent="0" eaLnBrk="1" hangingPunct="1">
              <a:buFontTx/>
              <a:buChar char="-"/>
            </a:pPr>
            <a:r>
              <a:rPr lang="fr-FR" sz="2200" smtClean="0"/>
              <a:t> Procédure doit être relancée si réception d’une (1 seule offre, ou si, après évaluation, une (1) seule offre est pré qualifiée techniquement.</a:t>
            </a:r>
          </a:p>
          <a:p>
            <a:pPr marL="0" indent="0" eaLnBrk="1" hangingPunct="1">
              <a:buFontTx/>
              <a:buNone/>
            </a:pPr>
            <a:endParaRPr lang="fr-FR" sz="2200" smtClean="0"/>
          </a:p>
          <a:p>
            <a:pPr marL="0" indent="0" eaLnBrk="1" hangingPunct="1">
              <a:buFontTx/>
              <a:buChar char="-"/>
            </a:pPr>
            <a:r>
              <a:rPr lang="fr-FR" sz="2200" smtClean="0"/>
              <a:t>Obligation de publier l’avis d’attribution provisoire</a:t>
            </a:r>
          </a:p>
          <a:p>
            <a:pPr marL="0" indent="0" eaLnBrk="1" hangingPunct="1">
              <a:buFontTx/>
              <a:buNone/>
            </a:pPr>
            <a:endParaRPr lang="fr-FR" sz="2200" smtClean="0"/>
          </a:p>
          <a:p>
            <a:pPr marL="0" indent="0" eaLnBrk="1" hangingPunct="1">
              <a:buFontTx/>
              <a:buChar char="-"/>
            </a:pPr>
            <a:r>
              <a:rPr lang="fr-FR" sz="2200" smtClean="0"/>
              <a:t>Attribution d’un droit de recours aux soumissionnaires consultés qui contestent le choix opéré.</a:t>
            </a:r>
          </a:p>
          <a:p>
            <a:pPr marL="0" indent="0" eaLnBrk="1" hangingPunct="1">
              <a:buFontTx/>
              <a:buChar char="-"/>
            </a:pPr>
            <a:endParaRPr lang="fr-FR" sz="2200" smtClean="0"/>
          </a:p>
          <a:p>
            <a:pPr marL="0" indent="0" eaLnBrk="1" hangingPunct="1">
              <a:buFontTx/>
              <a:buNone/>
            </a:pPr>
            <a:endParaRPr lang="fr-FR" sz="2400" smtClean="0"/>
          </a:p>
          <a:p>
            <a:pPr marL="0" indent="0" eaLnBrk="1" hangingPunct="1">
              <a:buFontTx/>
              <a:buChar char="-"/>
            </a:pPr>
            <a:endParaRPr lang="fr-FR" sz="24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b="1" smtClean="0"/>
          </a:p>
          <a:p>
            <a:pPr marL="0" indent="0" eaLnBrk="1" hangingPunct="1">
              <a:buFont typeface="Wingdings" pitchFamily="2" charset="2"/>
              <a:buNone/>
            </a:pPr>
            <a:endParaRPr lang="fr-FR" sz="2400" b="1" smtClean="0"/>
          </a:p>
        </p:txBody>
      </p:sp>
      <p:sp>
        <p:nvSpPr>
          <p:cNvPr id="17101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5B9F522B-3BF1-4FE8-89CC-2377708056A2}" type="slidenum">
              <a:rPr lang="fr-FR" sz="1200">
                <a:solidFill>
                  <a:schemeClr val="tx1">
                    <a:tint val="75000"/>
                  </a:schemeClr>
                </a:solidFill>
                <a:latin typeface="+mn-lt"/>
                <a:cs typeface="+mn-cs"/>
              </a:rPr>
              <a:pPr algn="r" fontAlgn="auto">
                <a:spcBef>
                  <a:spcPts val="0"/>
                </a:spcBef>
                <a:spcAft>
                  <a:spcPts val="0"/>
                </a:spcAft>
                <a:defRPr/>
              </a:pPr>
              <a:t>39</a:t>
            </a:fld>
            <a:endParaRPr lang="fr-FR" sz="1200" dirty="0">
              <a:solidFill>
                <a:schemeClr val="tx1">
                  <a:tint val="75000"/>
                </a:schemeClr>
              </a:solidFill>
              <a:latin typeface="+mn-lt"/>
              <a:cs typeface="+mn-cs"/>
            </a:endParaRPr>
          </a:p>
        </p:txBody>
      </p:sp>
      <p:sp>
        <p:nvSpPr>
          <p:cNvPr id="165891" name="Rectangle 2"/>
          <p:cNvSpPr>
            <a:spLocks noGrp="1" noChangeArrowheads="1"/>
          </p:cNvSpPr>
          <p:nvPr>
            <p:ph type="body" idx="4294967295"/>
          </p:nvPr>
        </p:nvSpPr>
        <p:spPr>
          <a:xfrm>
            <a:off x="250825" y="333375"/>
            <a:ext cx="8642350" cy="6021388"/>
          </a:xfrm>
          <a:ln>
            <a:solidFill>
              <a:schemeClr val="accent1"/>
            </a:solidFill>
          </a:ln>
        </p:spPr>
        <p:txBody>
          <a:bodyPr/>
          <a:lstStyle/>
          <a:p>
            <a:pPr marL="0" indent="0" algn="ctr" eaLnBrk="1" hangingPunct="1">
              <a:buFont typeface="Wingdings" pitchFamily="2" charset="2"/>
              <a:buNone/>
            </a:pPr>
            <a:r>
              <a:rPr lang="fr-FR" sz="2800" b="1" smtClean="0"/>
              <a:t>Instrumentation commandes « extra » seuil (s) de passation</a:t>
            </a:r>
          </a:p>
          <a:p>
            <a:pPr marL="0" indent="0" algn="ctr" eaLnBrk="1" hangingPunct="1">
              <a:buFont typeface="Wingdings" pitchFamily="2" charset="2"/>
              <a:buNone/>
            </a:pPr>
            <a:endParaRPr lang="fr-FR" sz="2000" b="1" smtClean="0"/>
          </a:p>
          <a:p>
            <a:pPr marL="0" indent="0" eaLnBrk="1" hangingPunct="1">
              <a:buFont typeface="Wingdings" pitchFamily="2" charset="2"/>
              <a:buNone/>
            </a:pPr>
            <a:r>
              <a:rPr lang="fr-FR" sz="2400" smtClean="0"/>
              <a:t>- Forme des commandes : détaillées.</a:t>
            </a:r>
          </a:p>
          <a:p>
            <a:pPr marL="0" indent="0" eaLnBrk="1" hangingPunct="1">
              <a:buFontTx/>
              <a:buChar char="-"/>
            </a:pPr>
            <a:r>
              <a:rPr lang="fr-FR" sz="2400" smtClean="0"/>
              <a:t> Prestataires à consulter : au moins 3.</a:t>
            </a:r>
          </a:p>
          <a:p>
            <a:pPr marL="0" indent="0" eaLnBrk="1" hangingPunct="1">
              <a:buFontTx/>
              <a:buChar char="-"/>
            </a:pPr>
            <a:r>
              <a:rPr lang="fr-FR" sz="2400" smtClean="0"/>
              <a:t> Critères de choix : qualité et prix.</a:t>
            </a:r>
          </a:p>
          <a:p>
            <a:pPr marL="0" indent="0" eaLnBrk="1" hangingPunct="1">
              <a:buFontTx/>
              <a:buChar char="-"/>
            </a:pPr>
            <a:r>
              <a:rPr lang="fr-FR" sz="2400" smtClean="0"/>
              <a:t> Pour les travaux : possibilité de consulter les artisans</a:t>
            </a:r>
          </a:p>
          <a:p>
            <a:pPr marL="0" indent="0" eaLnBrk="1" hangingPunct="1">
              <a:buFontTx/>
              <a:buChar char="-"/>
            </a:pPr>
            <a:r>
              <a:rPr lang="fr-FR" sz="2400" smtClean="0"/>
              <a:t> Formalisation : contrat obligatoire (droits et obligations)</a:t>
            </a:r>
          </a:p>
          <a:p>
            <a:pPr marL="0" indent="0" eaLnBrk="1" hangingPunct="1">
              <a:buFontTx/>
              <a:buChar char="-"/>
            </a:pPr>
            <a:endParaRPr lang="fr-FR" sz="2000" smtClean="0"/>
          </a:p>
          <a:p>
            <a:pPr marL="0" indent="0" eaLnBrk="1" hangingPunct="1">
              <a:buFontTx/>
              <a:buNone/>
            </a:pPr>
            <a:endParaRPr lang="fr-FR" sz="2400" smtClean="0"/>
          </a:p>
          <a:p>
            <a:pPr marL="0" indent="0" eaLnBrk="1" hangingPunct="1">
              <a:buFontTx/>
              <a:buChar char="-"/>
            </a:pPr>
            <a:endParaRPr lang="fr-FR" sz="2400" smtClean="0"/>
          </a:p>
          <a:p>
            <a:pPr marL="0" indent="0" eaLnBrk="1" hangingPunct="1">
              <a:buFontTx/>
              <a:buNone/>
            </a:pPr>
            <a:endParaRPr lang="fr-FR" sz="1600" smtClean="0"/>
          </a:p>
          <a:p>
            <a:pPr marL="0" indent="0">
              <a:buFontTx/>
              <a:buNone/>
            </a:pPr>
            <a:endParaRPr lang="fr-FR" sz="3600" smtClean="0"/>
          </a:p>
        </p:txBody>
      </p:sp>
      <p:sp>
        <p:nvSpPr>
          <p:cNvPr id="16589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165893" name="Rectangle 5"/>
          <p:cNvSpPr>
            <a:spLocks noChangeArrowheads="1"/>
          </p:cNvSpPr>
          <p:nvPr/>
        </p:nvSpPr>
        <p:spPr bwMode="auto">
          <a:xfrm>
            <a:off x="250825" y="4797425"/>
            <a:ext cx="8713788" cy="1368425"/>
          </a:xfrm>
          <a:prstGeom prst="rect">
            <a:avLst/>
          </a:prstGeom>
          <a:solidFill>
            <a:schemeClr val="accent1"/>
          </a:solidFill>
          <a:ln w="9525">
            <a:solidFill>
              <a:schemeClr val="tx1"/>
            </a:solidFill>
            <a:miter lim="800000"/>
            <a:headEnd/>
            <a:tailEnd/>
          </a:ln>
        </p:spPr>
        <p:txBody>
          <a:bodyPr wrap="none" anchor="ctr"/>
          <a:lstStyle/>
          <a:p>
            <a:pPr>
              <a:spcBef>
                <a:spcPct val="20000"/>
              </a:spcBef>
            </a:pPr>
            <a:endParaRPr lang="fr-FR"/>
          </a:p>
          <a:p>
            <a:pPr>
              <a:spcBef>
                <a:spcPct val="20000"/>
              </a:spcBef>
            </a:pPr>
            <a:endParaRPr lang="fr-FR"/>
          </a:p>
          <a:p>
            <a:pPr>
              <a:spcBef>
                <a:spcPct val="20000"/>
              </a:spcBef>
            </a:pPr>
            <a:endParaRPr lang="fr-FR"/>
          </a:p>
          <a:p>
            <a:pPr>
              <a:spcBef>
                <a:spcPct val="20000"/>
              </a:spcBef>
            </a:pPr>
            <a:endParaRPr lang="fr-FR" b="1"/>
          </a:p>
          <a:p>
            <a:pPr>
              <a:spcBef>
                <a:spcPct val="20000"/>
              </a:spcBef>
            </a:pPr>
            <a:r>
              <a:rPr lang="fr-FR"/>
              <a:t>Possibilité achat sans consultation, notamment en cas d’urgence, si commandes</a:t>
            </a:r>
          </a:p>
          <a:p>
            <a:pPr>
              <a:spcBef>
                <a:spcPct val="20000"/>
              </a:spcBef>
            </a:pPr>
            <a:r>
              <a:rPr lang="fr-FR"/>
              <a:t>cumulées/an inférieures à 500.000 DA TTC (travaux et Fournitures) et à 200.000 DA</a:t>
            </a:r>
          </a:p>
          <a:p>
            <a:pPr>
              <a:spcBef>
                <a:spcPct val="20000"/>
              </a:spcBef>
            </a:pPr>
            <a:r>
              <a:rPr lang="fr-FR"/>
              <a:t> TTC (études et services)  avec obligation de contractualisation pour les études. </a:t>
            </a:r>
          </a:p>
          <a:p>
            <a:pPr>
              <a:spcBef>
                <a:spcPct val="20000"/>
              </a:spcBef>
            </a:pPr>
            <a:endParaRPr lang="fr-FR"/>
          </a:p>
          <a:p>
            <a:pPr>
              <a:spcBef>
                <a:spcPct val="20000"/>
              </a:spcBef>
            </a:pPr>
            <a:endParaRPr lang="fr-FR"/>
          </a:p>
          <a:p>
            <a:endParaRPr lang="fr-FR" b="1"/>
          </a:p>
          <a:p>
            <a:endParaRPr lang="fr-FR" b="1"/>
          </a:p>
          <a:p>
            <a:endParaRPr lang="fr-FR" b="1"/>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idx="4294967295"/>
          </p:nvPr>
        </p:nvSpPr>
        <p:spPr/>
        <p:txBody>
          <a:bodyPr/>
          <a:lstStyle/>
          <a:p>
            <a:r>
              <a:rPr lang="fr-FR" sz="3200" smtClean="0">
                <a:solidFill>
                  <a:srgbClr val="CC3300"/>
                </a:solidFill>
              </a:rPr>
              <a:t>Part des dépenses d’équipement dans la dépense publique totale</a:t>
            </a:r>
            <a:r>
              <a:rPr lang="fr-FR" sz="4000" smtClean="0">
                <a:solidFill>
                  <a:srgbClr val="CC3300"/>
                </a:solidFill>
              </a:rPr>
              <a:t/>
            </a:r>
            <a:br>
              <a:rPr lang="fr-FR" sz="4000" smtClean="0">
                <a:solidFill>
                  <a:srgbClr val="CC3300"/>
                </a:solidFill>
              </a:rPr>
            </a:br>
            <a:endParaRPr lang="fr-FR" sz="4000" smtClean="0">
              <a:solidFill>
                <a:srgbClr val="CC3300"/>
              </a:solidFill>
            </a:endParaRPr>
          </a:p>
        </p:txBody>
      </p:sp>
      <p:sp>
        <p:nvSpPr>
          <p:cNvPr id="145411" name="Rectangle 3"/>
          <p:cNvSpPr>
            <a:spLocks noGrp="1" noChangeArrowheads="1"/>
          </p:cNvSpPr>
          <p:nvPr>
            <p:ph type="body" idx="4294967295"/>
          </p:nvPr>
        </p:nvSpPr>
        <p:spPr>
          <a:xfrm>
            <a:off x="971550" y="1268413"/>
            <a:ext cx="7543800" cy="4687887"/>
          </a:xfrm>
        </p:spPr>
        <p:txBody>
          <a:bodyPr/>
          <a:lstStyle/>
          <a:p>
            <a:pPr marL="609600" indent="-609600">
              <a:buFontTx/>
              <a:buNone/>
            </a:pPr>
            <a:r>
              <a:rPr lang="fr-FR" smtClean="0"/>
              <a:t>1985-1989        34%</a:t>
            </a:r>
          </a:p>
          <a:p>
            <a:pPr marL="609600" indent="-609600">
              <a:buFontTx/>
              <a:buNone/>
            </a:pPr>
            <a:r>
              <a:rPr lang="fr-FR" smtClean="0"/>
              <a:t>1990-2000        23%</a:t>
            </a:r>
          </a:p>
          <a:p>
            <a:pPr marL="609600" indent="-609600">
              <a:buFontTx/>
              <a:buNone/>
            </a:pPr>
            <a:r>
              <a:rPr lang="fr-FR" smtClean="0"/>
              <a:t>2001-2004        34% </a:t>
            </a:r>
          </a:p>
          <a:p>
            <a:pPr marL="609600" indent="-609600">
              <a:buFontTx/>
              <a:buAutoNum type="arabicPlain" startAt="2005"/>
            </a:pPr>
            <a:r>
              <a:rPr lang="fr-FR" smtClean="0"/>
              <a:t>/2010        </a:t>
            </a:r>
            <a:r>
              <a:rPr lang="fr-FR" smtClean="0">
                <a:latin typeface="Comic Sans MS"/>
              </a:rPr>
              <a:t>›</a:t>
            </a:r>
            <a:r>
              <a:rPr lang="fr-FR" smtClean="0"/>
              <a:t> 50%</a:t>
            </a:r>
          </a:p>
          <a:p>
            <a:pPr marL="609600" indent="-609600">
              <a:buFontTx/>
              <a:buNone/>
            </a:pPr>
            <a:endParaRPr lang="fr-FR" smtClean="0"/>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A204C8E0-5F15-4F2E-B8BE-33579B09A1AD}" type="slidenum">
              <a:rPr lang="fr-FR" sz="1200">
                <a:solidFill>
                  <a:schemeClr val="tx1">
                    <a:tint val="75000"/>
                  </a:schemeClr>
                </a:solidFill>
                <a:latin typeface="+mn-lt"/>
                <a:cs typeface="+mn-cs"/>
              </a:rPr>
              <a:pPr algn="r" fontAlgn="auto">
                <a:spcBef>
                  <a:spcPts val="0"/>
                </a:spcBef>
                <a:spcAft>
                  <a:spcPts val="0"/>
                </a:spcAft>
                <a:defRPr/>
              </a:pPr>
              <a:t>40</a:t>
            </a:fld>
            <a:endParaRPr lang="fr-FR" sz="1200" dirty="0">
              <a:solidFill>
                <a:schemeClr val="tx1">
                  <a:tint val="75000"/>
                </a:schemeClr>
              </a:solidFill>
              <a:latin typeface="+mn-lt"/>
              <a:cs typeface="+mn-cs"/>
            </a:endParaRPr>
          </a:p>
        </p:txBody>
      </p:sp>
      <p:sp>
        <p:nvSpPr>
          <p:cNvPr id="166915" name="Rectangle 2"/>
          <p:cNvSpPr>
            <a:spLocks noGrp="1" noChangeArrowheads="1"/>
          </p:cNvSpPr>
          <p:nvPr>
            <p:ph type="body" idx="4294967295"/>
          </p:nvPr>
        </p:nvSpPr>
        <p:spPr>
          <a:xfrm>
            <a:off x="250825" y="333375"/>
            <a:ext cx="8642350" cy="6021388"/>
          </a:xfrm>
          <a:ln>
            <a:solidFill>
              <a:schemeClr val="accent1"/>
            </a:solidFill>
          </a:ln>
        </p:spPr>
        <p:txBody>
          <a:bodyPr/>
          <a:lstStyle/>
          <a:p>
            <a:pPr marL="0" indent="0" algn="ctr" eaLnBrk="1" hangingPunct="1">
              <a:buFont typeface="Wingdings" pitchFamily="2" charset="2"/>
              <a:buNone/>
            </a:pPr>
            <a:r>
              <a:rPr lang="fr-FR" sz="2800" b="1" smtClean="0"/>
              <a:t>Encadrement de la procédure d’urgence</a:t>
            </a:r>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a:p>
            <a:pPr marL="0" indent="0" eaLnBrk="1" hangingPunct="1">
              <a:buFont typeface="Wingdings" pitchFamily="2" charset="2"/>
              <a:buNone/>
            </a:pPr>
            <a:r>
              <a:rPr lang="fr-FR" sz="2400" smtClean="0"/>
              <a:t>Désormais, en cas de péril ou de menace sur l’ordre public, le délai de soumission du marché à la commission des marchés (3 mois) est décompté à partir de la date de signature de la réquisition</a:t>
            </a:r>
          </a:p>
          <a:p>
            <a:pPr marL="0" indent="0" eaLnBrk="1" hangingPunct="1">
              <a:buFontTx/>
              <a:buChar char="-"/>
            </a:pPr>
            <a:endParaRPr lang="fr-FR" sz="2400" smtClean="0"/>
          </a:p>
          <a:p>
            <a:pPr marL="0" indent="0" eaLnBrk="1" hangingPunct="1">
              <a:buFontTx/>
              <a:buNone/>
            </a:pPr>
            <a:endParaRPr lang="fr-FR" sz="2400" smtClean="0"/>
          </a:p>
          <a:p>
            <a:pPr marL="0" indent="0" eaLnBrk="1" hangingPunct="1">
              <a:buFontTx/>
              <a:buChar char="-"/>
            </a:pPr>
            <a:endParaRPr lang="fr-FR" sz="2400" smtClean="0"/>
          </a:p>
          <a:p>
            <a:pPr marL="0" indent="0" eaLnBrk="1" hangingPunct="1">
              <a:buFontTx/>
              <a:buNone/>
            </a:pPr>
            <a:endParaRPr lang="fr-FR" sz="2400" smtClean="0"/>
          </a:p>
          <a:p>
            <a:pPr marL="0" indent="0">
              <a:buFontTx/>
              <a:buNone/>
            </a:pPr>
            <a:endParaRPr lang="fr-FR" sz="3600" smtClean="0"/>
          </a:p>
        </p:txBody>
      </p:sp>
      <p:sp>
        <p:nvSpPr>
          <p:cNvPr id="16691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68B32833-9CD0-4D65-916D-A818C71C97B9}" type="slidenum">
              <a:rPr lang="fr-FR" sz="1200">
                <a:solidFill>
                  <a:schemeClr val="tx1">
                    <a:tint val="75000"/>
                  </a:schemeClr>
                </a:solidFill>
                <a:latin typeface="+mn-lt"/>
                <a:cs typeface="+mn-cs"/>
              </a:rPr>
              <a:pPr algn="r" fontAlgn="auto">
                <a:spcBef>
                  <a:spcPts val="0"/>
                </a:spcBef>
                <a:spcAft>
                  <a:spcPts val="0"/>
                </a:spcAft>
                <a:defRPr/>
              </a:pPr>
              <a:t>41</a:t>
            </a:fld>
            <a:endParaRPr lang="fr-FR" sz="1200" dirty="0">
              <a:solidFill>
                <a:schemeClr val="tx1">
                  <a:tint val="75000"/>
                </a:schemeClr>
              </a:solidFill>
              <a:latin typeface="+mn-lt"/>
              <a:cs typeface="+mn-cs"/>
            </a:endParaRPr>
          </a:p>
        </p:txBody>
      </p:sp>
      <p:sp>
        <p:nvSpPr>
          <p:cNvPr id="167939" name="Rectangle 2"/>
          <p:cNvSpPr>
            <a:spLocks noGrp="1" noChangeArrowheads="1"/>
          </p:cNvSpPr>
          <p:nvPr>
            <p:ph type="body" idx="4294967295"/>
          </p:nvPr>
        </p:nvSpPr>
        <p:spPr>
          <a:xfrm>
            <a:off x="611188" y="620713"/>
            <a:ext cx="8281987" cy="6021387"/>
          </a:xfrm>
          <a:ln>
            <a:solidFill>
              <a:schemeClr val="accent1"/>
            </a:solidFill>
          </a:ln>
        </p:spPr>
        <p:txBody>
          <a:bodyPr/>
          <a:lstStyle/>
          <a:p>
            <a:pPr marL="0" indent="0" algn="ctr" eaLnBrk="1" hangingPunct="1">
              <a:buFont typeface="Wingdings" pitchFamily="2" charset="2"/>
              <a:buNone/>
            </a:pPr>
            <a:r>
              <a:rPr lang="fr-FR" sz="2800" b="1" smtClean="0"/>
              <a:t>Réaménagement du dispositif des achats à l’importation</a:t>
            </a:r>
            <a:r>
              <a:rPr lang="fr-FR" sz="2400" b="1" smtClean="0"/>
              <a:t> </a:t>
            </a:r>
          </a:p>
          <a:p>
            <a:pPr marL="0" indent="0" eaLnBrk="1" hangingPunct="1">
              <a:buFont typeface="Wingdings" pitchFamily="2" charset="2"/>
              <a:buNone/>
            </a:pPr>
            <a:endParaRPr lang="fr-FR" sz="2400" b="1" smtClean="0"/>
          </a:p>
          <a:p>
            <a:pPr marL="0" indent="0" eaLnBrk="1" hangingPunct="1">
              <a:buFont typeface="Wingdings" pitchFamily="2" charset="2"/>
              <a:buNone/>
            </a:pPr>
            <a:r>
              <a:rPr lang="fr-FR" sz="2400" smtClean="0"/>
              <a:t>Concerne certains produits ou services importés (liste fixée par arrêté interministériel (M.F, M.Com et M. concerné), compte tenu de la spécificité du marché international y afférent (nature, fluctuations rapides de leurs prix et de leur disponibilité, pratiques commerciales applicables) nécessitant une promptitude de décision.</a:t>
            </a:r>
          </a:p>
          <a:p>
            <a:pPr marL="0" indent="0" eaLnBrk="1" hangingPunct="1">
              <a:buFontTx/>
              <a:buNone/>
            </a:pPr>
            <a:endParaRPr lang="fr-FR" sz="2400" smtClean="0"/>
          </a:p>
          <a:p>
            <a:pPr marL="0" indent="0" eaLnBrk="1" hangingPunct="1">
              <a:buFont typeface="Wingdings" pitchFamily="2" charset="2"/>
              <a:buNone/>
            </a:pPr>
            <a:r>
              <a:rPr lang="fr-FR" sz="2400" b="1" u="sng" smtClean="0"/>
              <a:t> </a:t>
            </a:r>
          </a:p>
          <a:p>
            <a:pPr marL="0" indent="0" eaLnBrk="1" hangingPunct="1">
              <a:buFont typeface="Wingdings" pitchFamily="2" charset="2"/>
              <a:buNone/>
            </a:pPr>
            <a:endParaRPr lang="fr-FR" sz="2400" b="1" u="sng" smtClean="0"/>
          </a:p>
          <a:p>
            <a:pPr marL="0" indent="0" algn="ctr" eaLnBrk="1" hangingPunct="1">
              <a:buFont typeface="Wingdings" pitchFamily="2" charset="2"/>
              <a:buNone/>
            </a:pPr>
            <a:endParaRPr lang="fr-FR" sz="2400" smtClean="0"/>
          </a:p>
          <a:p>
            <a:pPr marL="0" indent="0" algn="ctr" eaLnBrk="1" hangingPunct="1">
              <a:buFont typeface="Wingdings" pitchFamily="2" charset="2"/>
              <a:buNone/>
            </a:pPr>
            <a:endParaRPr lang="fr-FR" smtClean="0"/>
          </a:p>
          <a:p>
            <a:pPr marL="0" indent="0" algn="ctr" eaLnBrk="1" hangingPunct="1">
              <a:buFont typeface="Wingdings" pitchFamily="2" charset="2"/>
              <a:buNone/>
            </a:pPr>
            <a:endParaRPr lang="fr-FR" sz="3600" smtClean="0"/>
          </a:p>
        </p:txBody>
      </p:sp>
      <p:sp>
        <p:nvSpPr>
          <p:cNvPr id="167940"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167941" name="Rectangle 5"/>
          <p:cNvSpPr>
            <a:spLocks noChangeArrowheads="1"/>
          </p:cNvSpPr>
          <p:nvPr/>
        </p:nvSpPr>
        <p:spPr bwMode="auto">
          <a:xfrm>
            <a:off x="539750" y="4652963"/>
            <a:ext cx="8064500" cy="1728787"/>
          </a:xfrm>
          <a:prstGeom prst="rect">
            <a:avLst/>
          </a:prstGeom>
          <a:solidFill>
            <a:schemeClr val="accent1"/>
          </a:solidFill>
          <a:ln w="9525">
            <a:solidFill>
              <a:schemeClr val="accent1"/>
            </a:solidFill>
            <a:miter lim="800000"/>
            <a:headEnd/>
            <a:tailEnd/>
          </a:ln>
        </p:spPr>
        <p:txBody>
          <a:bodyPr wrap="none" anchor="ctr"/>
          <a:lstStyle/>
          <a:p>
            <a:r>
              <a:rPr lang="fr-FR" b="1"/>
              <a:t> Sous la conduite d’une commission ad hoc  Interministérielle:</a:t>
            </a:r>
          </a:p>
          <a:p>
            <a:pPr>
              <a:buFontTx/>
              <a:buChar char="-"/>
            </a:pPr>
            <a:r>
              <a:rPr lang="fr-FR"/>
              <a:t>Instituée  par décision du Ministre concerné,</a:t>
            </a:r>
          </a:p>
          <a:p>
            <a:pPr>
              <a:buFontTx/>
              <a:buChar char="-"/>
            </a:pPr>
            <a:r>
              <a:rPr lang="fr-FR"/>
              <a:t>Composée de membres qualifiés dans le domaine objet de l’achat,</a:t>
            </a:r>
          </a:p>
          <a:p>
            <a:r>
              <a:rPr lang="fr-FR"/>
              <a:t>- Présidée par  le service contractant,</a:t>
            </a:r>
          </a:p>
          <a:p>
            <a:pPr>
              <a:buFontTx/>
              <a:buChar char="-"/>
            </a:pPr>
            <a:r>
              <a:rPr lang="fr-FR"/>
              <a:t> Chargée des négociations et choix du partenaire </a:t>
            </a:r>
          </a:p>
        </p:txBody>
      </p:sp>
    </p:spTree>
  </p:cSld>
  <p:clrMapOvr>
    <a:masterClrMapping/>
  </p:clrMapOvr>
  <p:transition>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B8DBC46B-5022-4160-A2B8-2EBC6FA358DD}" type="slidenum">
              <a:rPr lang="fr-FR" sz="1200">
                <a:solidFill>
                  <a:schemeClr val="tx1">
                    <a:tint val="75000"/>
                  </a:schemeClr>
                </a:solidFill>
                <a:latin typeface="+mn-lt"/>
                <a:cs typeface="+mn-cs"/>
              </a:rPr>
              <a:pPr algn="r" fontAlgn="auto">
                <a:spcBef>
                  <a:spcPts val="0"/>
                </a:spcBef>
                <a:spcAft>
                  <a:spcPts val="0"/>
                </a:spcAft>
                <a:defRPr/>
              </a:pPr>
              <a:t>42</a:t>
            </a:fld>
            <a:endParaRPr lang="fr-FR" sz="1200" dirty="0">
              <a:solidFill>
                <a:schemeClr val="tx1">
                  <a:tint val="75000"/>
                </a:schemeClr>
              </a:solidFill>
              <a:latin typeface="+mn-lt"/>
              <a:cs typeface="+mn-cs"/>
            </a:endParaRPr>
          </a:p>
        </p:txBody>
      </p:sp>
      <p:sp>
        <p:nvSpPr>
          <p:cNvPr id="33795" name="Rectangle 2"/>
          <p:cNvSpPr>
            <a:spLocks noGrp="1" noChangeArrowheads="1"/>
          </p:cNvSpPr>
          <p:nvPr>
            <p:ph type="body" idx="4294967295"/>
          </p:nvPr>
        </p:nvSpPr>
        <p:spPr>
          <a:xfrm>
            <a:off x="179388" y="260350"/>
            <a:ext cx="8642350" cy="6121400"/>
          </a:xfrm>
          <a:ln>
            <a:solidFill>
              <a:schemeClr val="accent1"/>
            </a:solidFill>
          </a:ln>
        </p:spPr>
        <p:txBody>
          <a:bodyPr/>
          <a:lstStyle/>
          <a:p>
            <a:pPr marL="0" indent="0" algn="ctr">
              <a:buFontTx/>
              <a:buNone/>
            </a:pPr>
            <a:r>
              <a:rPr lang="fr-FR" sz="2000" b="1" smtClean="0">
                <a:solidFill>
                  <a:srgbClr val="990000"/>
                </a:solidFill>
              </a:rPr>
              <a:t>Amélioration du dispositif réglementaire de passation des marchés</a:t>
            </a:r>
          </a:p>
          <a:p>
            <a:pPr marL="0" indent="0">
              <a:buFontTx/>
              <a:buNone/>
            </a:pPr>
            <a:r>
              <a:rPr lang="fr-FR" sz="2000" b="1" smtClean="0">
                <a:solidFill>
                  <a:srgbClr val="CC3300"/>
                </a:solidFill>
              </a:rPr>
              <a:t>1. Mentions supplémentaires de l’avis d’appel d’offres (art 46)</a:t>
            </a:r>
          </a:p>
          <a:p>
            <a:pPr marL="0" indent="0" eaLnBrk="1" hangingPunct="1">
              <a:buFont typeface="Wingdings" pitchFamily="2" charset="2"/>
              <a:buNone/>
            </a:pPr>
            <a:r>
              <a:rPr lang="fr-FR" sz="2400" smtClean="0"/>
              <a:t>La dénomination, l’adresse et </a:t>
            </a:r>
            <a:r>
              <a:rPr lang="fr-FR" sz="2400" smtClean="0">
                <a:solidFill>
                  <a:srgbClr val="990000"/>
                </a:solidFill>
              </a:rPr>
              <a:t>le NIF</a:t>
            </a:r>
            <a:r>
              <a:rPr lang="fr-FR" sz="2400" smtClean="0"/>
              <a:t> du S/C,</a:t>
            </a:r>
          </a:p>
          <a:p>
            <a:pPr marL="0" indent="0" eaLnBrk="1" hangingPunct="1">
              <a:buFontTx/>
              <a:buChar char="-"/>
            </a:pPr>
            <a:r>
              <a:rPr lang="fr-FR" sz="2000" smtClean="0"/>
              <a:t>Le mode d’appel d’offres</a:t>
            </a:r>
          </a:p>
          <a:p>
            <a:pPr marL="0" indent="0" eaLnBrk="1" hangingPunct="1">
              <a:buFontTx/>
              <a:buChar char="-"/>
            </a:pPr>
            <a:r>
              <a:rPr lang="fr-FR" sz="2000" smtClean="0">
                <a:solidFill>
                  <a:srgbClr val="990000"/>
                </a:solidFill>
              </a:rPr>
              <a:t> les conditions d’éligibilité ou de présélection</a:t>
            </a:r>
          </a:p>
          <a:p>
            <a:pPr marL="0" indent="0" eaLnBrk="1" hangingPunct="1">
              <a:buFontTx/>
              <a:buChar char="-"/>
            </a:pPr>
            <a:r>
              <a:rPr lang="fr-FR" sz="2000" smtClean="0"/>
              <a:t>L’objet de l’opération,</a:t>
            </a:r>
          </a:p>
          <a:p>
            <a:pPr marL="0" indent="0" eaLnBrk="1" hangingPunct="1">
              <a:buFontTx/>
              <a:buChar char="-"/>
            </a:pPr>
            <a:r>
              <a:rPr lang="fr-FR" sz="2000" smtClean="0">
                <a:solidFill>
                  <a:srgbClr val="990000"/>
                </a:solidFill>
              </a:rPr>
              <a:t>Liste </a:t>
            </a:r>
            <a:r>
              <a:rPr lang="fr-FR" sz="2000" u="sng" smtClean="0">
                <a:solidFill>
                  <a:srgbClr val="990000"/>
                </a:solidFill>
              </a:rPr>
              <a:t>sommaire</a:t>
            </a:r>
            <a:r>
              <a:rPr lang="fr-FR" sz="2000" smtClean="0">
                <a:solidFill>
                  <a:srgbClr val="990000"/>
                </a:solidFill>
              </a:rPr>
              <a:t> des pièces exigées avec renvoi aux dispositions y afférentes du cdc pour la liste détaillée</a:t>
            </a:r>
          </a:p>
          <a:p>
            <a:pPr marL="0" indent="0" eaLnBrk="1" hangingPunct="1">
              <a:buFontTx/>
              <a:buChar char="-"/>
            </a:pPr>
            <a:r>
              <a:rPr lang="fr-FR" sz="2000" smtClean="0">
                <a:solidFill>
                  <a:srgbClr val="990000"/>
                </a:solidFill>
              </a:rPr>
              <a:t>La durée de préparation des offres et lieu de dépôt des offres</a:t>
            </a:r>
          </a:p>
          <a:p>
            <a:pPr marL="0" indent="0" eaLnBrk="1" hangingPunct="1">
              <a:buFontTx/>
              <a:buChar char="-"/>
            </a:pPr>
            <a:r>
              <a:rPr lang="fr-FR" sz="2000" smtClean="0"/>
              <a:t>La durée de validité des offres.</a:t>
            </a:r>
          </a:p>
          <a:p>
            <a:pPr marL="0" indent="0" eaLnBrk="1" hangingPunct="1">
              <a:buFontTx/>
              <a:buChar char="-"/>
            </a:pPr>
            <a:r>
              <a:rPr lang="fr-FR" sz="2000" smtClean="0"/>
              <a:t>L’obligation de cautio de soumission s’il y a lieu,</a:t>
            </a:r>
          </a:p>
          <a:p>
            <a:pPr marL="0" indent="0" eaLnBrk="1" hangingPunct="1">
              <a:buFontTx/>
              <a:buChar char="-"/>
            </a:pPr>
            <a:r>
              <a:rPr lang="fr-FR" sz="2000" smtClean="0"/>
              <a:t>La présentation s/double pli cacheté avec mention « à ne pas ouvrir » et les références de l’appel d’offres</a:t>
            </a:r>
          </a:p>
          <a:p>
            <a:pPr marL="0" indent="0" eaLnBrk="1" hangingPunct="1">
              <a:buFontTx/>
              <a:buChar char="-"/>
            </a:pPr>
            <a:r>
              <a:rPr lang="fr-FR" sz="2000" smtClean="0"/>
              <a:t>Le prix de la documentation, le cas échéant</a:t>
            </a:r>
            <a:endParaRPr lang="fr-FR" sz="2000" b="1" smtClean="0"/>
          </a:p>
          <a:p>
            <a:pPr marL="0" indent="0" algn="ctr" eaLnBrk="1" hangingPunct="1">
              <a:buFont typeface="Wingdings" pitchFamily="2" charset="2"/>
              <a:buNone/>
            </a:pPr>
            <a:endParaRPr lang="fr-FR" sz="2000" b="1" smtClean="0"/>
          </a:p>
          <a:p>
            <a:pPr marL="0" indent="0" eaLnBrk="1" hangingPunct="1">
              <a:buFont typeface="Wingdings" pitchFamily="2" charset="2"/>
              <a:buNone/>
            </a:pPr>
            <a:endParaRPr lang="fr-FR" sz="4000" b="1" smtClean="0"/>
          </a:p>
          <a:p>
            <a:pPr marL="0" indent="0" eaLnBrk="1" hangingPunct="1">
              <a:buFont typeface="Wingdings" pitchFamily="2" charset="2"/>
              <a:buNone/>
            </a:pPr>
            <a:endParaRPr lang="fr-FR" sz="4600" smtClean="0"/>
          </a:p>
        </p:txBody>
      </p:sp>
      <p:sp>
        <p:nvSpPr>
          <p:cNvPr id="3379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33797" name="Rectangle 5"/>
          <p:cNvSpPr>
            <a:spLocks noChangeArrowheads="1"/>
          </p:cNvSpPr>
          <p:nvPr/>
        </p:nvSpPr>
        <p:spPr bwMode="auto">
          <a:xfrm>
            <a:off x="323850" y="5516563"/>
            <a:ext cx="8351838" cy="1150937"/>
          </a:xfrm>
          <a:prstGeom prst="rect">
            <a:avLst/>
          </a:prstGeom>
          <a:solidFill>
            <a:schemeClr val="accent1"/>
          </a:solidFill>
          <a:ln w="9525">
            <a:solidFill>
              <a:schemeClr val="tx1"/>
            </a:solidFill>
            <a:miter lim="800000"/>
            <a:headEnd/>
            <a:tailEnd/>
          </a:ln>
        </p:spPr>
        <p:txBody>
          <a:bodyPr wrap="none" anchor="ctr"/>
          <a:lstStyle/>
          <a:p>
            <a:endParaRPr lang="fr-FR"/>
          </a:p>
          <a:p>
            <a:r>
              <a:rPr lang="fr-FR"/>
              <a:t>- Les quotidiens nationaux publiant l’appel d’offres doivent être diffusés</a:t>
            </a:r>
          </a:p>
          <a:p>
            <a:r>
              <a:rPr lang="fr-FR"/>
              <a:t>au niveau national.</a:t>
            </a:r>
          </a:p>
          <a:p>
            <a:r>
              <a:rPr lang="fr-FR"/>
              <a:t>- La publication de l’avis d’attribution provisoire dans les quotidiens ayant</a:t>
            </a:r>
          </a:p>
          <a:p>
            <a:r>
              <a:rPr lang="fr-FR"/>
              <a:t>Inséré l’appel d’offres, « lorsque cela est possible ».  </a:t>
            </a:r>
          </a:p>
          <a:p>
            <a:endParaRPr lang="fr-FR"/>
          </a:p>
        </p:txBody>
      </p:sp>
    </p:spTree>
  </p:cSld>
  <p:clrMapOvr>
    <a:masterClrMapping/>
  </p:clrMapOvr>
  <p:transition>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5EC05E95-7FC1-41F7-8592-35C34A81A9DB}" type="slidenum">
              <a:rPr lang="fr-FR" sz="1200">
                <a:solidFill>
                  <a:schemeClr val="tx1">
                    <a:tint val="75000"/>
                  </a:schemeClr>
                </a:solidFill>
                <a:latin typeface="+mn-lt"/>
                <a:cs typeface="+mn-cs"/>
              </a:rPr>
              <a:pPr algn="r" fontAlgn="auto">
                <a:spcBef>
                  <a:spcPts val="0"/>
                </a:spcBef>
                <a:spcAft>
                  <a:spcPts val="0"/>
                </a:spcAft>
                <a:defRPr/>
              </a:pPr>
              <a:t>43</a:t>
            </a:fld>
            <a:endParaRPr lang="fr-FR" sz="1200" dirty="0">
              <a:solidFill>
                <a:schemeClr val="tx1">
                  <a:tint val="75000"/>
                </a:schemeClr>
              </a:solidFill>
              <a:latin typeface="+mn-lt"/>
              <a:cs typeface="+mn-cs"/>
            </a:endParaRPr>
          </a:p>
        </p:txBody>
      </p:sp>
      <p:sp>
        <p:nvSpPr>
          <p:cNvPr id="34819" name="Rectangle 2"/>
          <p:cNvSpPr>
            <a:spLocks noGrp="1" noChangeArrowheads="1"/>
          </p:cNvSpPr>
          <p:nvPr>
            <p:ph type="body" idx="4294967295"/>
          </p:nvPr>
        </p:nvSpPr>
        <p:spPr>
          <a:xfrm>
            <a:off x="179388" y="260350"/>
            <a:ext cx="8785225" cy="6121400"/>
          </a:xfrm>
          <a:ln>
            <a:solidFill>
              <a:schemeClr val="accent1"/>
            </a:solidFill>
          </a:ln>
        </p:spPr>
        <p:txBody>
          <a:bodyPr/>
          <a:lstStyle/>
          <a:p>
            <a:pPr marL="0" indent="0" algn="ctr" eaLnBrk="1" hangingPunct="1">
              <a:lnSpc>
                <a:spcPct val="90000"/>
              </a:lnSpc>
              <a:buFont typeface="Wingdings" pitchFamily="2" charset="2"/>
              <a:buNone/>
            </a:pPr>
            <a:r>
              <a:rPr lang="fr-FR" sz="2800" b="1" smtClean="0">
                <a:solidFill>
                  <a:srgbClr val="CC3300"/>
                </a:solidFill>
              </a:rPr>
              <a:t>Amélioration du dispositif réglementaire de passation des marchés</a:t>
            </a:r>
          </a:p>
          <a:p>
            <a:pPr marL="0" indent="0" algn="ctr" eaLnBrk="1" hangingPunct="1">
              <a:lnSpc>
                <a:spcPct val="90000"/>
              </a:lnSpc>
              <a:buFont typeface="Wingdings" pitchFamily="2" charset="2"/>
              <a:buNone/>
            </a:pPr>
            <a:endParaRPr lang="fr-FR" sz="1200" b="1" smtClean="0">
              <a:solidFill>
                <a:srgbClr val="CC3300"/>
              </a:solidFill>
            </a:endParaRPr>
          </a:p>
          <a:p>
            <a:pPr marL="0" indent="0" eaLnBrk="1" hangingPunct="1">
              <a:lnSpc>
                <a:spcPct val="90000"/>
              </a:lnSpc>
              <a:buFont typeface="Wingdings" pitchFamily="2" charset="2"/>
              <a:buNone/>
            </a:pPr>
            <a:r>
              <a:rPr lang="fr-FR" sz="2400" b="1" smtClean="0">
                <a:solidFill>
                  <a:srgbClr val="CC3300"/>
                </a:solidFill>
              </a:rPr>
              <a:t>2. Dispositions complémentaires relatives au D.A.O</a:t>
            </a:r>
          </a:p>
          <a:p>
            <a:pPr marL="0" indent="0" eaLnBrk="1" hangingPunct="1">
              <a:lnSpc>
                <a:spcPct val="90000"/>
              </a:lnSpc>
              <a:buFont typeface="Wingdings" pitchFamily="2" charset="2"/>
              <a:buNone/>
            </a:pPr>
            <a:r>
              <a:rPr lang="fr-FR" sz="2800" smtClean="0"/>
              <a:t>- </a:t>
            </a:r>
            <a:r>
              <a:rPr lang="fr-FR" sz="2400" smtClean="0"/>
              <a:t>Elargissement du DAO au gré à gré après consultation</a:t>
            </a:r>
          </a:p>
          <a:p>
            <a:pPr marL="0" indent="0" eaLnBrk="1" hangingPunct="1">
              <a:lnSpc>
                <a:spcPct val="90000"/>
              </a:lnSpc>
              <a:buFont typeface="Wingdings" pitchFamily="2" charset="2"/>
              <a:buNone/>
            </a:pPr>
            <a:r>
              <a:rPr lang="fr-FR" sz="2400" smtClean="0"/>
              <a:t>- Obligation de soumettre le cdc y afférent au visa du CEA</a:t>
            </a:r>
          </a:p>
          <a:p>
            <a:pPr marL="0" indent="0" eaLnBrk="1" hangingPunct="1">
              <a:lnSpc>
                <a:spcPct val="90000"/>
              </a:lnSpc>
              <a:buFontTx/>
              <a:buNone/>
            </a:pPr>
            <a:r>
              <a:rPr lang="fr-FR" sz="2400" smtClean="0"/>
              <a:t>-  Le cdc doit, en outre comporter :</a:t>
            </a:r>
          </a:p>
          <a:p>
            <a:pPr marL="0" indent="0">
              <a:lnSpc>
                <a:spcPct val="90000"/>
              </a:lnSpc>
            </a:pPr>
            <a:r>
              <a:rPr lang="fr-FR" sz="2400" smtClean="0"/>
              <a:t> l’heure limite de dépôt des offres et la formalité faisant foi à  cet effet ;</a:t>
            </a:r>
          </a:p>
          <a:p>
            <a:pPr marL="0" indent="0">
              <a:lnSpc>
                <a:spcPct val="90000"/>
              </a:lnSpc>
            </a:pPr>
            <a:r>
              <a:rPr lang="fr-FR" sz="2400" smtClean="0"/>
              <a:t> l’heure d’ouverture des plis</a:t>
            </a:r>
          </a:p>
          <a:p>
            <a:pPr marL="0" indent="0">
              <a:lnSpc>
                <a:spcPct val="90000"/>
              </a:lnSpc>
              <a:buFontTx/>
              <a:buChar char="-"/>
            </a:pPr>
            <a:r>
              <a:rPr lang="fr-FR" sz="2400" smtClean="0"/>
              <a:t>Obligation de la publication de l’AAP</a:t>
            </a:r>
          </a:p>
          <a:p>
            <a:pPr marL="0" indent="0">
              <a:lnSpc>
                <a:spcPct val="90000"/>
              </a:lnSpc>
              <a:buFontTx/>
              <a:buChar char="-"/>
            </a:pPr>
            <a:r>
              <a:rPr lang="fr-FR" sz="2400" smtClean="0"/>
              <a:t> Le soumissionnaire lésé peut introduire un recours</a:t>
            </a:r>
            <a:r>
              <a:rPr lang="fr-FR" smtClean="0"/>
              <a:t> </a:t>
            </a:r>
            <a:r>
              <a:rPr lang="fr-FR" sz="2400" smtClean="0"/>
              <a:t>auprès   </a:t>
            </a:r>
          </a:p>
          <a:p>
            <a:pPr marL="0" indent="0">
              <a:lnSpc>
                <a:spcPct val="90000"/>
              </a:lnSpc>
              <a:buFontTx/>
              <a:buNone/>
            </a:pPr>
            <a:r>
              <a:rPr lang="fr-FR" sz="2400" smtClean="0"/>
              <a:t>   du CEA selon mêmes modalités que l’AO</a:t>
            </a:r>
          </a:p>
          <a:p>
            <a:pPr marL="0" indent="0">
              <a:lnSpc>
                <a:spcPct val="90000"/>
              </a:lnSpc>
              <a:buFontTx/>
              <a:buNone/>
            </a:pPr>
            <a:endParaRPr lang="fr-FR" sz="2400" smtClean="0"/>
          </a:p>
          <a:p>
            <a:pPr marL="0" indent="0" eaLnBrk="1" hangingPunct="1">
              <a:lnSpc>
                <a:spcPct val="90000"/>
              </a:lnSpc>
              <a:buFontTx/>
              <a:buNone/>
            </a:pPr>
            <a:endParaRPr lang="fr-FR" sz="2400" smtClean="0"/>
          </a:p>
          <a:p>
            <a:pPr marL="0" indent="0" eaLnBrk="1" hangingPunct="1">
              <a:lnSpc>
                <a:spcPct val="90000"/>
              </a:lnSpc>
              <a:buFont typeface="Wingdings" pitchFamily="2" charset="2"/>
              <a:buNone/>
            </a:pPr>
            <a:endParaRPr lang="fr-FR" sz="2400" smtClean="0"/>
          </a:p>
          <a:p>
            <a:pPr marL="0" indent="0" eaLnBrk="1" hangingPunct="1">
              <a:lnSpc>
                <a:spcPct val="90000"/>
              </a:lnSpc>
              <a:buFont typeface="Wingdings" pitchFamily="2" charset="2"/>
              <a:buNone/>
            </a:pPr>
            <a:endParaRPr lang="fr-FR" sz="2400" b="1" smtClean="0"/>
          </a:p>
          <a:p>
            <a:pPr marL="0" indent="0" eaLnBrk="1" hangingPunct="1">
              <a:lnSpc>
                <a:spcPct val="90000"/>
              </a:lnSpc>
              <a:buFont typeface="Wingdings" pitchFamily="2" charset="2"/>
              <a:buNone/>
            </a:pPr>
            <a:endParaRPr lang="fr-FR" sz="2400" b="1" smtClean="0"/>
          </a:p>
        </p:txBody>
      </p:sp>
      <p:sp>
        <p:nvSpPr>
          <p:cNvPr id="34820"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34822" name="Rectangle 5"/>
          <p:cNvSpPr>
            <a:spLocks noChangeArrowheads="1"/>
          </p:cNvSpPr>
          <p:nvPr/>
        </p:nvSpPr>
        <p:spPr bwMode="auto">
          <a:xfrm>
            <a:off x="323850" y="5734050"/>
            <a:ext cx="8208963" cy="573088"/>
          </a:xfrm>
          <a:prstGeom prst="rect">
            <a:avLst/>
          </a:prstGeom>
          <a:solidFill>
            <a:schemeClr val="accent1"/>
          </a:solidFill>
          <a:ln w="9525">
            <a:solidFill>
              <a:schemeClr val="tx1"/>
            </a:solidFill>
            <a:miter lim="800000"/>
            <a:headEnd/>
            <a:tailEnd/>
          </a:ln>
        </p:spPr>
        <p:txBody>
          <a:bodyPr wrap="none" anchor="ctr"/>
          <a:lstStyle/>
          <a:p>
            <a:r>
              <a:rPr lang="fr-FR"/>
              <a:t>Les modalités d’application sont précisées, en tant que de besoin, par arrêté du</a:t>
            </a:r>
          </a:p>
          <a:p>
            <a:r>
              <a:rPr lang="fr-FR"/>
              <a:t> ministre chargé des finances </a:t>
            </a:r>
          </a:p>
        </p:txBody>
      </p:sp>
    </p:spTree>
  </p:cSld>
  <p:clrMapOvr>
    <a:masterClrMapping/>
  </p:clrMapOvr>
  <p:transition>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6724A38E-BE4C-43CC-BF5C-BD2C6E90C7F6}" type="slidenum">
              <a:rPr lang="fr-FR" sz="1200">
                <a:solidFill>
                  <a:schemeClr val="tx1">
                    <a:tint val="75000"/>
                  </a:schemeClr>
                </a:solidFill>
                <a:latin typeface="+mn-lt"/>
                <a:cs typeface="+mn-cs"/>
              </a:rPr>
              <a:pPr algn="r" fontAlgn="auto">
                <a:spcBef>
                  <a:spcPts val="0"/>
                </a:spcBef>
                <a:spcAft>
                  <a:spcPts val="0"/>
                </a:spcAft>
                <a:defRPr/>
              </a:pPr>
              <a:t>44</a:t>
            </a:fld>
            <a:endParaRPr lang="fr-FR" sz="1200" dirty="0">
              <a:solidFill>
                <a:schemeClr val="tx1">
                  <a:tint val="75000"/>
                </a:schemeClr>
              </a:solidFill>
              <a:latin typeface="+mn-lt"/>
              <a:cs typeface="+mn-cs"/>
            </a:endParaRPr>
          </a:p>
        </p:txBody>
      </p:sp>
      <p:sp>
        <p:nvSpPr>
          <p:cNvPr id="119811" name="Rectangle 2"/>
          <p:cNvSpPr>
            <a:spLocks noGrp="1" noChangeArrowheads="1"/>
          </p:cNvSpPr>
          <p:nvPr>
            <p:ph type="body" idx="4294967295"/>
          </p:nvPr>
        </p:nvSpPr>
        <p:spPr>
          <a:xfrm>
            <a:off x="179388" y="260350"/>
            <a:ext cx="8964612" cy="6337300"/>
          </a:xfrm>
          <a:ln>
            <a:solidFill>
              <a:schemeClr val="accent1"/>
            </a:solidFill>
          </a:ln>
        </p:spPr>
        <p:txBody>
          <a:bodyPr/>
          <a:lstStyle/>
          <a:p>
            <a:pPr marL="0" indent="0" algn="ctr" eaLnBrk="1" hangingPunct="1">
              <a:buFont typeface="Wingdings" pitchFamily="2" charset="2"/>
              <a:buNone/>
            </a:pPr>
            <a:r>
              <a:rPr lang="fr-FR" sz="2800" b="1" smtClean="0"/>
              <a:t> Contenu de l’avis d’attribution provisoire</a:t>
            </a:r>
          </a:p>
          <a:p>
            <a:pPr marL="0" indent="0" algn="ctr" eaLnBrk="1" hangingPunct="1">
              <a:buFont typeface="Wingdings" pitchFamily="2" charset="2"/>
              <a:buNone/>
            </a:pPr>
            <a:endParaRPr lang="fr-FR" sz="1600" b="1" smtClean="0"/>
          </a:p>
          <a:p>
            <a:pPr marL="0" indent="0">
              <a:buFontTx/>
              <a:buNone/>
            </a:pPr>
            <a:r>
              <a:rPr lang="fr-FR" sz="2400" smtClean="0"/>
              <a:t>- L’ATP contient les résultats de l’évaluation des offres techniques et financière du </a:t>
            </a:r>
            <a:r>
              <a:rPr lang="fr-FR" sz="2400" smtClean="0">
                <a:solidFill>
                  <a:srgbClr val="990000"/>
                </a:solidFill>
              </a:rPr>
              <a:t>seul soumissionnaire</a:t>
            </a:r>
            <a:r>
              <a:rPr lang="fr-FR" sz="2400" smtClean="0"/>
              <a:t> retenu provisoirement</a:t>
            </a:r>
          </a:p>
          <a:p>
            <a:pPr marL="0" indent="0">
              <a:buFontTx/>
              <a:buNone/>
            </a:pPr>
            <a:endParaRPr lang="fr-FR" sz="2000" smtClean="0"/>
          </a:p>
          <a:p>
            <a:pPr marL="0" indent="0">
              <a:buFontTx/>
              <a:buNone/>
            </a:pPr>
            <a:r>
              <a:rPr lang="fr-FR" sz="2400" smtClean="0"/>
              <a:t>- Obligation d’inviter dans l’ATP les autres soumissionnaires , dans un délai maximum de 3 jours à compter de la première publication de l’ATP pour  prendre connaissance des résultats détaillés de l’évaluation de leurs offres techniques et financières.</a:t>
            </a:r>
          </a:p>
          <a:p>
            <a:pPr marL="0" indent="0">
              <a:buFontTx/>
              <a:buNone/>
            </a:pPr>
            <a:endParaRPr lang="fr-FR" sz="2000" smtClean="0"/>
          </a:p>
          <a:p>
            <a:pPr marL="0" indent="0">
              <a:buFontTx/>
              <a:buNone/>
            </a:pPr>
            <a:r>
              <a:rPr lang="fr-FR" sz="2400" smtClean="0"/>
              <a:t>- L’ATP doit contenir le NIF du service contractant et de l’attributaire provisoire.</a:t>
            </a:r>
          </a:p>
          <a:p>
            <a:pPr marL="0" indent="0">
              <a:buFontTx/>
              <a:buNone/>
            </a:pPr>
            <a:endParaRPr lang="fr-FR" sz="24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p:txBody>
      </p:sp>
      <p:sp>
        <p:nvSpPr>
          <p:cNvPr id="11981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119813" name="Rectangle 5"/>
          <p:cNvSpPr>
            <a:spLocks noChangeArrowheads="1"/>
          </p:cNvSpPr>
          <p:nvPr/>
        </p:nvSpPr>
        <p:spPr bwMode="auto">
          <a:xfrm>
            <a:off x="323850" y="5589588"/>
            <a:ext cx="8353425" cy="792162"/>
          </a:xfrm>
          <a:prstGeom prst="rect">
            <a:avLst/>
          </a:prstGeom>
          <a:solidFill>
            <a:schemeClr val="accent1"/>
          </a:solidFill>
          <a:ln w="9525">
            <a:solidFill>
              <a:schemeClr val="tx1"/>
            </a:solidFill>
            <a:miter lim="800000"/>
            <a:headEnd/>
            <a:tailEnd/>
          </a:ln>
        </p:spPr>
        <p:txBody>
          <a:bodyPr wrap="none" anchor="ctr"/>
          <a:lstStyle/>
          <a:p>
            <a:r>
              <a:rPr lang="fr-FR"/>
              <a:t>Publication obligatoire de l’avis d’annulation de la procédure de </a:t>
            </a:r>
          </a:p>
          <a:p>
            <a:r>
              <a:rPr lang="fr-FR"/>
              <a:t>Passation d’un marché.  </a:t>
            </a:r>
          </a:p>
        </p:txBody>
      </p:sp>
    </p:spTree>
  </p:cSld>
  <p:clrMapOvr>
    <a:masterClrMapping/>
  </p:clrMapOvr>
  <p:transition>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EB0A5B5D-E90B-415D-A346-0E3BF9C65A04}" type="slidenum">
              <a:rPr lang="fr-FR" sz="1200">
                <a:solidFill>
                  <a:schemeClr val="tx1">
                    <a:tint val="75000"/>
                  </a:schemeClr>
                </a:solidFill>
                <a:latin typeface="+mn-lt"/>
                <a:cs typeface="+mn-cs"/>
              </a:rPr>
              <a:pPr algn="r" fontAlgn="auto">
                <a:spcBef>
                  <a:spcPts val="0"/>
                </a:spcBef>
                <a:spcAft>
                  <a:spcPts val="0"/>
                </a:spcAft>
                <a:defRPr/>
              </a:pPr>
              <a:t>45</a:t>
            </a:fld>
            <a:endParaRPr lang="fr-FR" sz="1200" dirty="0">
              <a:solidFill>
                <a:schemeClr val="tx1">
                  <a:tint val="75000"/>
                </a:schemeClr>
              </a:solidFill>
              <a:latin typeface="+mn-lt"/>
              <a:cs typeface="+mn-cs"/>
            </a:endParaRPr>
          </a:p>
        </p:txBody>
      </p:sp>
      <p:sp>
        <p:nvSpPr>
          <p:cNvPr id="35843" name="Rectangle 2"/>
          <p:cNvSpPr>
            <a:spLocks noGrp="1" noChangeArrowheads="1"/>
          </p:cNvSpPr>
          <p:nvPr>
            <p:ph type="body" idx="4294967295"/>
          </p:nvPr>
        </p:nvSpPr>
        <p:spPr>
          <a:xfrm>
            <a:off x="179388" y="260350"/>
            <a:ext cx="8642350" cy="6337300"/>
          </a:xfrm>
          <a:ln>
            <a:solidFill>
              <a:schemeClr val="accent1"/>
            </a:solidFill>
          </a:ln>
        </p:spPr>
        <p:txBody>
          <a:bodyPr/>
          <a:lstStyle/>
          <a:p>
            <a:pPr marL="0" indent="0" algn="ctr" eaLnBrk="1" hangingPunct="1">
              <a:lnSpc>
                <a:spcPct val="80000"/>
              </a:lnSpc>
              <a:buFont typeface="Wingdings" pitchFamily="2" charset="2"/>
              <a:buNone/>
            </a:pPr>
            <a:r>
              <a:rPr lang="fr-FR" sz="1800" b="1" smtClean="0">
                <a:solidFill>
                  <a:srgbClr val="CC3300"/>
                </a:solidFill>
              </a:rPr>
              <a:t>Amélioration du dispositif réglementaire de passation des marchés (suite)</a:t>
            </a:r>
          </a:p>
          <a:p>
            <a:pPr marL="0" indent="0" algn="ctr" eaLnBrk="1" hangingPunct="1">
              <a:lnSpc>
                <a:spcPct val="80000"/>
              </a:lnSpc>
              <a:buFont typeface="Wingdings" pitchFamily="2" charset="2"/>
              <a:buNone/>
            </a:pPr>
            <a:endParaRPr lang="fr-FR" sz="1400" b="1" smtClean="0"/>
          </a:p>
          <a:p>
            <a:pPr marL="0" indent="0" eaLnBrk="1" hangingPunct="1">
              <a:lnSpc>
                <a:spcPct val="80000"/>
              </a:lnSpc>
              <a:buFont typeface="Wingdings" pitchFamily="2" charset="2"/>
              <a:buNone/>
            </a:pPr>
            <a:r>
              <a:rPr lang="fr-FR" sz="1800" b="1" smtClean="0">
                <a:solidFill>
                  <a:srgbClr val="CC3300"/>
                </a:solidFill>
              </a:rPr>
              <a:t>3. Précision de la notion de « délai de préparation des offres »</a:t>
            </a:r>
          </a:p>
          <a:p>
            <a:pPr marL="0" indent="0" eaLnBrk="1" hangingPunct="1">
              <a:lnSpc>
                <a:spcPct val="80000"/>
              </a:lnSpc>
              <a:buFont typeface="Wingdings" pitchFamily="2" charset="2"/>
              <a:buNone/>
            </a:pPr>
            <a:endParaRPr lang="fr-FR" sz="1800" smtClean="0">
              <a:solidFill>
                <a:srgbClr val="CC3300"/>
              </a:solidFill>
            </a:endParaRPr>
          </a:p>
          <a:p>
            <a:pPr marL="0" indent="0" eaLnBrk="1" hangingPunct="1">
              <a:lnSpc>
                <a:spcPct val="80000"/>
              </a:lnSpc>
              <a:buFontTx/>
              <a:buChar char="-"/>
            </a:pPr>
            <a:r>
              <a:rPr lang="fr-FR" sz="1800" smtClean="0"/>
              <a:t> fixée en fonction d’éléments tels que la complexité de l’objet du marché</a:t>
            </a:r>
            <a:r>
              <a:rPr lang="fr-FR" sz="2400" smtClean="0"/>
              <a:t> </a:t>
            </a:r>
            <a:r>
              <a:rPr lang="fr-FR" sz="1800" smtClean="0"/>
              <a:t>et le temps normalement nécessaire pour la préparation et l’acheminement des soumissions</a:t>
            </a:r>
            <a:r>
              <a:rPr lang="fr-FR" sz="1600" smtClean="0"/>
              <a:t>.</a:t>
            </a:r>
          </a:p>
          <a:p>
            <a:pPr marL="0" indent="0" eaLnBrk="1" hangingPunct="1">
              <a:lnSpc>
                <a:spcPct val="80000"/>
              </a:lnSpc>
              <a:buFontTx/>
              <a:buChar char="-"/>
            </a:pPr>
            <a:endParaRPr lang="fr-FR" sz="1600" smtClean="0"/>
          </a:p>
          <a:p>
            <a:pPr marL="0" indent="0" eaLnBrk="1" hangingPunct="1">
              <a:lnSpc>
                <a:spcPct val="80000"/>
              </a:lnSpc>
              <a:buFontTx/>
              <a:buChar char="-"/>
            </a:pPr>
            <a:r>
              <a:rPr lang="fr-FR" sz="1800" smtClean="0"/>
              <a:t> La durée de préparation des offres doit permettre à la concurrence, la plus large possible, de jouer pleinement. </a:t>
            </a:r>
          </a:p>
          <a:p>
            <a:pPr marL="0" indent="0" eaLnBrk="1" hangingPunct="1">
              <a:lnSpc>
                <a:spcPct val="80000"/>
              </a:lnSpc>
              <a:buFontTx/>
              <a:buChar char="-"/>
            </a:pPr>
            <a:endParaRPr lang="fr-FR" sz="1800" smtClean="0">
              <a:solidFill>
                <a:srgbClr val="CC3300"/>
              </a:solidFill>
            </a:endParaRPr>
          </a:p>
          <a:p>
            <a:pPr marL="0" indent="0" eaLnBrk="1" hangingPunct="1">
              <a:lnSpc>
                <a:spcPct val="80000"/>
              </a:lnSpc>
              <a:buFontTx/>
              <a:buChar char="-"/>
            </a:pPr>
            <a:r>
              <a:rPr lang="fr-FR" sz="1800" smtClean="0"/>
              <a:t>déclenche la durée de validité des offres,</a:t>
            </a:r>
          </a:p>
          <a:p>
            <a:pPr marL="0" indent="0" eaLnBrk="1" hangingPunct="1">
              <a:lnSpc>
                <a:spcPct val="80000"/>
              </a:lnSpc>
              <a:buFontTx/>
              <a:buNone/>
            </a:pPr>
            <a:endParaRPr lang="fr-FR" sz="1800" smtClean="0"/>
          </a:p>
          <a:p>
            <a:pPr marL="0" indent="0" eaLnBrk="1" hangingPunct="1">
              <a:lnSpc>
                <a:spcPct val="80000"/>
              </a:lnSpc>
              <a:buFontTx/>
              <a:buChar char="-"/>
            </a:pPr>
            <a:r>
              <a:rPr lang="fr-FR" sz="1800" smtClean="0"/>
              <a:t>Susceptible d’être prorogée,</a:t>
            </a:r>
          </a:p>
          <a:p>
            <a:pPr marL="0" indent="0" eaLnBrk="1" hangingPunct="1">
              <a:lnSpc>
                <a:spcPct val="80000"/>
              </a:lnSpc>
              <a:buFontTx/>
              <a:buNone/>
            </a:pPr>
            <a:endParaRPr lang="fr-FR" sz="1800" smtClean="0"/>
          </a:p>
          <a:p>
            <a:pPr marL="0" indent="0" eaLnBrk="1" hangingPunct="1">
              <a:lnSpc>
                <a:spcPct val="80000"/>
              </a:lnSpc>
              <a:buFontTx/>
              <a:buChar char="-"/>
            </a:pPr>
            <a:r>
              <a:rPr lang="fr-FR" sz="1800" smtClean="0"/>
              <a:t>Fixée par référence à la première publication de l’A.O dans le BOMOP ou dans la presse</a:t>
            </a:r>
          </a:p>
          <a:p>
            <a:pPr marL="0" indent="0" eaLnBrk="1" hangingPunct="1">
              <a:lnSpc>
                <a:spcPct val="80000"/>
              </a:lnSpc>
              <a:buFontTx/>
              <a:buNone/>
            </a:pPr>
            <a:endParaRPr lang="fr-FR" sz="1800" smtClean="0"/>
          </a:p>
          <a:p>
            <a:pPr marL="0" indent="0" eaLnBrk="1" hangingPunct="1">
              <a:lnSpc>
                <a:spcPct val="80000"/>
              </a:lnSpc>
              <a:buFontTx/>
              <a:buChar char="-"/>
            </a:pPr>
            <a:r>
              <a:rPr lang="fr-FR" sz="1800" smtClean="0"/>
              <a:t>Est insérée dans le cdc de l’A.O</a:t>
            </a:r>
          </a:p>
          <a:p>
            <a:pPr marL="0" indent="0" eaLnBrk="1" hangingPunct="1">
              <a:lnSpc>
                <a:spcPct val="80000"/>
              </a:lnSpc>
              <a:buFontTx/>
              <a:buNone/>
            </a:pPr>
            <a:endParaRPr lang="fr-FR" sz="1800" smtClean="0"/>
          </a:p>
          <a:p>
            <a:pPr marL="0" indent="0" eaLnBrk="1" hangingPunct="1">
              <a:lnSpc>
                <a:spcPct val="80000"/>
              </a:lnSpc>
              <a:buFontTx/>
              <a:buChar char="-"/>
            </a:pPr>
            <a:r>
              <a:rPr lang="fr-FR" sz="1800" smtClean="0"/>
              <a:t>Son dernier jour correspond au jour et à l’heure limite de dépôt des offres et à l’heure d’ouverture des plis techniques et financiers</a:t>
            </a:r>
          </a:p>
          <a:p>
            <a:pPr marL="0" indent="0" eaLnBrk="1" hangingPunct="1">
              <a:lnSpc>
                <a:spcPct val="80000"/>
              </a:lnSpc>
              <a:buFontTx/>
              <a:buNone/>
            </a:pPr>
            <a:endParaRPr lang="fr-FR" sz="1800" smtClean="0"/>
          </a:p>
          <a:p>
            <a:pPr marL="0" indent="0" eaLnBrk="1" hangingPunct="1">
              <a:lnSpc>
                <a:spcPct val="80000"/>
              </a:lnSpc>
              <a:buFont typeface="Wingdings" pitchFamily="2" charset="2"/>
              <a:buNone/>
            </a:pPr>
            <a:endParaRPr lang="fr-FR" sz="1600" b="1" smtClean="0"/>
          </a:p>
          <a:p>
            <a:pPr marL="0" indent="0" eaLnBrk="1" hangingPunct="1">
              <a:lnSpc>
                <a:spcPct val="80000"/>
              </a:lnSpc>
              <a:buFont typeface="Wingdings" pitchFamily="2" charset="2"/>
              <a:buNone/>
            </a:pPr>
            <a:endParaRPr lang="fr-FR" sz="1600" b="1" smtClean="0"/>
          </a:p>
        </p:txBody>
      </p:sp>
      <p:sp>
        <p:nvSpPr>
          <p:cNvPr id="3584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19DCD4E3-C69B-49A0-97D7-6A34EB15B008}" type="slidenum">
              <a:rPr lang="fr-FR" sz="1200">
                <a:solidFill>
                  <a:schemeClr val="tx1">
                    <a:tint val="75000"/>
                  </a:schemeClr>
                </a:solidFill>
                <a:latin typeface="+mn-lt"/>
                <a:cs typeface="+mn-cs"/>
              </a:rPr>
              <a:pPr algn="r" fontAlgn="auto">
                <a:spcBef>
                  <a:spcPts val="0"/>
                </a:spcBef>
                <a:spcAft>
                  <a:spcPts val="0"/>
                </a:spcAft>
                <a:defRPr/>
              </a:pPr>
              <a:t>46</a:t>
            </a:fld>
            <a:endParaRPr lang="fr-FR" sz="1200" dirty="0">
              <a:solidFill>
                <a:schemeClr val="tx1">
                  <a:tint val="75000"/>
                </a:schemeClr>
              </a:solidFill>
              <a:latin typeface="+mn-lt"/>
              <a:cs typeface="+mn-cs"/>
            </a:endParaRPr>
          </a:p>
        </p:txBody>
      </p:sp>
      <p:sp>
        <p:nvSpPr>
          <p:cNvPr id="36867" name="Rectangle 2"/>
          <p:cNvSpPr>
            <a:spLocks noGrp="1" noChangeArrowheads="1"/>
          </p:cNvSpPr>
          <p:nvPr>
            <p:ph type="body" idx="4294967295"/>
          </p:nvPr>
        </p:nvSpPr>
        <p:spPr>
          <a:xfrm>
            <a:off x="179388" y="260350"/>
            <a:ext cx="8642350" cy="5976938"/>
          </a:xfrm>
          <a:ln>
            <a:solidFill>
              <a:schemeClr val="accent1"/>
            </a:solidFill>
          </a:ln>
        </p:spPr>
        <p:txBody>
          <a:bodyPr/>
          <a:lstStyle/>
          <a:p>
            <a:pPr marL="0" indent="0" algn="ctr" eaLnBrk="1" hangingPunct="1">
              <a:buFont typeface="Wingdings" pitchFamily="2" charset="2"/>
              <a:buNone/>
            </a:pPr>
            <a:r>
              <a:rPr lang="fr-FR" sz="3600" b="1" smtClean="0"/>
              <a:t> </a:t>
            </a:r>
            <a:r>
              <a:rPr lang="fr-FR" sz="2400" b="1" smtClean="0">
                <a:solidFill>
                  <a:srgbClr val="CC3300"/>
                </a:solidFill>
              </a:rPr>
              <a:t>Amélioration du dispositif réglementaire de passation des marchés</a:t>
            </a:r>
          </a:p>
          <a:p>
            <a:pPr marL="0" indent="0" eaLnBrk="1" hangingPunct="1">
              <a:buFont typeface="Wingdings" pitchFamily="2" charset="2"/>
              <a:buNone/>
            </a:pPr>
            <a:endParaRPr lang="fr-FR" sz="2400" b="1" smtClean="0"/>
          </a:p>
          <a:p>
            <a:pPr marL="0" indent="0" eaLnBrk="1" hangingPunct="1">
              <a:buFont typeface="Wingdings" pitchFamily="2" charset="2"/>
              <a:buNone/>
            </a:pPr>
            <a:r>
              <a:rPr lang="fr-FR" sz="2400" b="1" smtClean="0"/>
              <a:t>4. Définition de la durée de validité offres</a:t>
            </a:r>
          </a:p>
          <a:p>
            <a:pPr marL="0" indent="0" eaLnBrk="1" hangingPunct="1">
              <a:buFont typeface="Wingdings" pitchFamily="2" charset="2"/>
              <a:buNone/>
            </a:pPr>
            <a:endParaRPr lang="fr-FR" sz="2400" b="1" smtClean="0"/>
          </a:p>
          <a:p>
            <a:pPr marL="0" indent="0" eaLnBrk="1" hangingPunct="1">
              <a:buFont typeface="Wingdings" pitchFamily="2" charset="2"/>
              <a:buNone/>
            </a:pPr>
            <a:r>
              <a:rPr lang="fr-FR" sz="2400" b="1" smtClean="0"/>
              <a:t>- </a:t>
            </a:r>
            <a:r>
              <a:rPr lang="fr-FR" sz="2400" smtClean="0"/>
              <a:t>Mention obligatoire dans l’avis d’appel d’offres</a:t>
            </a:r>
          </a:p>
          <a:p>
            <a:pPr marL="0" indent="0" eaLnBrk="1" hangingPunct="1">
              <a:buFontTx/>
              <a:buNone/>
            </a:pPr>
            <a:endParaRPr lang="fr-FR" sz="2400" smtClean="0"/>
          </a:p>
          <a:p>
            <a:pPr marL="0" indent="0" eaLnBrk="1" hangingPunct="1">
              <a:buFontTx/>
              <a:buChar char="-"/>
            </a:pPr>
            <a:r>
              <a:rPr lang="fr-FR" sz="2400" smtClean="0"/>
              <a:t> Correspond à la durée de préparation des offres, augmentée de 3 mois.</a:t>
            </a:r>
          </a:p>
          <a:p>
            <a:pPr marL="0" indent="0" eaLnBrk="1" hangingPunct="1">
              <a:buFontTx/>
              <a:buNone/>
            </a:pPr>
            <a:endParaRPr lang="fr-FR" sz="2400" smtClean="0"/>
          </a:p>
          <a:p>
            <a:pPr marL="0" indent="0" eaLnBrk="1" hangingPunct="1">
              <a:buFont typeface="Wingdings" pitchFamily="2" charset="2"/>
              <a:buNone/>
            </a:pPr>
            <a:endParaRPr lang="fr-FR" sz="2400" b="1" smtClean="0"/>
          </a:p>
          <a:p>
            <a:pPr marL="0" indent="0" eaLnBrk="1" hangingPunct="1">
              <a:buFont typeface="Wingdings" pitchFamily="2" charset="2"/>
              <a:buNone/>
            </a:pPr>
            <a:endParaRPr lang="fr-FR" b="1" smtClean="0"/>
          </a:p>
        </p:txBody>
      </p:sp>
      <p:sp>
        <p:nvSpPr>
          <p:cNvPr id="36868"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033BCABE-2078-445D-9F79-5F5A385D99DE}" type="slidenum">
              <a:rPr lang="fr-FR" sz="1200">
                <a:solidFill>
                  <a:schemeClr val="tx1">
                    <a:tint val="75000"/>
                  </a:schemeClr>
                </a:solidFill>
                <a:latin typeface="+mn-lt"/>
                <a:cs typeface="+mn-cs"/>
              </a:rPr>
              <a:pPr algn="r" fontAlgn="auto">
                <a:spcBef>
                  <a:spcPts val="0"/>
                </a:spcBef>
                <a:spcAft>
                  <a:spcPts val="0"/>
                </a:spcAft>
                <a:defRPr/>
              </a:pPr>
              <a:t>47</a:t>
            </a:fld>
            <a:endParaRPr lang="fr-FR" sz="1200" dirty="0">
              <a:solidFill>
                <a:schemeClr val="tx1">
                  <a:tint val="75000"/>
                </a:schemeClr>
              </a:solidFill>
              <a:latin typeface="+mn-lt"/>
              <a:cs typeface="+mn-cs"/>
            </a:endParaRPr>
          </a:p>
        </p:txBody>
      </p:sp>
      <p:sp>
        <p:nvSpPr>
          <p:cNvPr id="37891" name="Rectangle 2"/>
          <p:cNvSpPr>
            <a:spLocks noGrp="1" noChangeArrowheads="1"/>
          </p:cNvSpPr>
          <p:nvPr>
            <p:ph type="body" idx="4294967295"/>
          </p:nvPr>
        </p:nvSpPr>
        <p:spPr>
          <a:xfrm>
            <a:off x="179388" y="260350"/>
            <a:ext cx="8642350" cy="6337300"/>
          </a:xfrm>
          <a:ln>
            <a:solidFill>
              <a:schemeClr val="accent1"/>
            </a:solidFill>
          </a:ln>
        </p:spPr>
        <p:txBody>
          <a:bodyPr/>
          <a:lstStyle/>
          <a:p>
            <a:pPr marL="0" indent="0" algn="ctr" eaLnBrk="1" hangingPunct="1">
              <a:lnSpc>
                <a:spcPct val="80000"/>
              </a:lnSpc>
              <a:buFont typeface="Wingdings" pitchFamily="2" charset="2"/>
              <a:buNone/>
            </a:pPr>
            <a:r>
              <a:rPr lang="fr-FR" sz="2400" b="1" smtClean="0"/>
              <a:t> </a:t>
            </a:r>
            <a:r>
              <a:rPr lang="fr-FR" sz="2800" b="1" smtClean="0">
                <a:solidFill>
                  <a:srgbClr val="CC3300"/>
                </a:solidFill>
              </a:rPr>
              <a:t>Amélioration du dispositif réglementaire de passation des marchés</a:t>
            </a:r>
          </a:p>
          <a:p>
            <a:pPr marL="0" indent="0" algn="ctr" eaLnBrk="1" hangingPunct="1">
              <a:lnSpc>
                <a:spcPct val="80000"/>
              </a:lnSpc>
              <a:buFont typeface="Wingdings" pitchFamily="2" charset="2"/>
              <a:buNone/>
            </a:pPr>
            <a:endParaRPr lang="fr-FR" sz="2400" b="1" smtClean="0">
              <a:solidFill>
                <a:srgbClr val="CC3300"/>
              </a:solidFill>
            </a:endParaRPr>
          </a:p>
          <a:p>
            <a:pPr marL="0" indent="0" eaLnBrk="1" hangingPunct="1">
              <a:lnSpc>
                <a:spcPct val="80000"/>
              </a:lnSpc>
              <a:buFont typeface="Wingdings" pitchFamily="2" charset="2"/>
              <a:buNone/>
            </a:pPr>
            <a:r>
              <a:rPr lang="fr-FR" sz="2400" b="1" smtClean="0">
                <a:solidFill>
                  <a:srgbClr val="CC3300"/>
                </a:solidFill>
              </a:rPr>
              <a:t>5. Pièces de l’offre</a:t>
            </a:r>
          </a:p>
          <a:p>
            <a:pPr marL="0" indent="0" eaLnBrk="1" hangingPunct="1">
              <a:lnSpc>
                <a:spcPct val="80000"/>
              </a:lnSpc>
              <a:buFont typeface="Wingdings" pitchFamily="2" charset="2"/>
              <a:buNone/>
            </a:pPr>
            <a:endParaRPr lang="fr-FR" sz="1800" smtClean="0"/>
          </a:p>
          <a:p>
            <a:pPr marL="0" indent="0" eaLnBrk="1" hangingPunct="1">
              <a:lnSpc>
                <a:spcPct val="80000"/>
              </a:lnSpc>
              <a:buFont typeface="Wingdings" pitchFamily="2" charset="2"/>
              <a:buNone/>
            </a:pPr>
            <a:r>
              <a:rPr lang="fr-FR" sz="2200" b="1" smtClean="0">
                <a:solidFill>
                  <a:srgbClr val="CC3300"/>
                </a:solidFill>
              </a:rPr>
              <a:t>5.1. Réaménagement du dispositif relatif à la caution de soumission</a:t>
            </a:r>
          </a:p>
          <a:p>
            <a:pPr marL="0" indent="0" eaLnBrk="1" hangingPunct="1">
              <a:lnSpc>
                <a:spcPct val="80000"/>
              </a:lnSpc>
              <a:buFont typeface="Wingdings" pitchFamily="2" charset="2"/>
              <a:buNone/>
            </a:pPr>
            <a:endParaRPr lang="fr-FR" sz="2200" b="1" smtClean="0">
              <a:solidFill>
                <a:srgbClr val="CC3300"/>
              </a:solidFill>
            </a:endParaRPr>
          </a:p>
          <a:p>
            <a:pPr marL="0" indent="0" eaLnBrk="1" hangingPunct="1">
              <a:lnSpc>
                <a:spcPct val="80000"/>
              </a:lnSpc>
              <a:buFont typeface="Wingdings" pitchFamily="2" charset="2"/>
              <a:buNone/>
            </a:pPr>
            <a:r>
              <a:rPr lang="fr-FR" sz="2200" smtClean="0"/>
              <a:t>-Forme de caution présentée par une entreprise étrangère : doit être </a:t>
            </a:r>
            <a:r>
              <a:rPr lang="fr-FR" sz="2200" smtClean="0">
                <a:solidFill>
                  <a:srgbClr val="990000"/>
                </a:solidFill>
              </a:rPr>
              <a:t>émise par une banque de droit algérien</a:t>
            </a:r>
            <a:r>
              <a:rPr lang="fr-FR" sz="2200" smtClean="0"/>
              <a:t>, couverte par une contre garantie émise par une banque étrangère de premier ordre.</a:t>
            </a:r>
          </a:p>
          <a:p>
            <a:pPr marL="0" indent="0" eaLnBrk="1" hangingPunct="1">
              <a:lnSpc>
                <a:spcPct val="80000"/>
              </a:lnSpc>
              <a:buFont typeface="Wingdings" pitchFamily="2" charset="2"/>
              <a:buNone/>
            </a:pPr>
            <a:endParaRPr lang="fr-FR" sz="2200" smtClean="0"/>
          </a:p>
          <a:p>
            <a:pPr marL="0" indent="0" eaLnBrk="1" hangingPunct="1">
              <a:lnSpc>
                <a:spcPct val="80000"/>
              </a:lnSpc>
              <a:buFontTx/>
              <a:buChar char="-"/>
            </a:pPr>
            <a:r>
              <a:rPr lang="fr-FR" sz="2200" smtClean="0"/>
              <a:t>Si prévue lors d’une consultation sélective, la caution est insérée dans une enveloppe fermée, à ouvrir lors de l’ouverture des plis financiers.</a:t>
            </a:r>
          </a:p>
          <a:p>
            <a:pPr marL="0" indent="0" eaLnBrk="1" hangingPunct="1">
              <a:lnSpc>
                <a:spcPct val="80000"/>
              </a:lnSpc>
              <a:buFontTx/>
              <a:buNone/>
            </a:pPr>
            <a:endParaRPr lang="fr-FR" sz="2200" smtClean="0"/>
          </a:p>
          <a:p>
            <a:pPr marL="0" indent="0" eaLnBrk="1" hangingPunct="1">
              <a:lnSpc>
                <a:spcPct val="80000"/>
              </a:lnSpc>
              <a:buFontTx/>
              <a:buChar char="-"/>
            </a:pPr>
            <a:r>
              <a:rPr lang="fr-FR" sz="2200" smtClean="0"/>
              <a:t>La caution est désormais restituée au soumissionnaire non retenu et qui n’introduit pas de recours un (1) jour après l’expiration du délai de recours.</a:t>
            </a:r>
          </a:p>
          <a:p>
            <a:pPr marL="0" indent="0" eaLnBrk="1" hangingPunct="1">
              <a:lnSpc>
                <a:spcPct val="80000"/>
              </a:lnSpc>
              <a:buFont typeface="Wingdings" pitchFamily="2" charset="2"/>
              <a:buNone/>
            </a:pPr>
            <a:endParaRPr lang="fr-FR" sz="2200" smtClean="0"/>
          </a:p>
          <a:p>
            <a:pPr marL="0" indent="0" eaLnBrk="1" hangingPunct="1">
              <a:lnSpc>
                <a:spcPct val="80000"/>
              </a:lnSpc>
              <a:buFont typeface="Wingdings" pitchFamily="2" charset="2"/>
              <a:buNone/>
            </a:pPr>
            <a:endParaRPr lang="fr-FR" sz="2200" b="1" smtClean="0"/>
          </a:p>
          <a:p>
            <a:pPr marL="0" indent="0" eaLnBrk="1" hangingPunct="1">
              <a:lnSpc>
                <a:spcPct val="80000"/>
              </a:lnSpc>
              <a:buFont typeface="Wingdings" pitchFamily="2" charset="2"/>
              <a:buNone/>
            </a:pPr>
            <a:endParaRPr lang="fr-FR" sz="2000" b="1" smtClean="0"/>
          </a:p>
        </p:txBody>
      </p:sp>
      <p:sp>
        <p:nvSpPr>
          <p:cNvPr id="3789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D0CA288F-3B9C-4ABC-A3D9-4A2D06596BAC}" type="slidenum">
              <a:rPr lang="fr-FR" sz="1200">
                <a:solidFill>
                  <a:schemeClr val="tx1">
                    <a:tint val="75000"/>
                  </a:schemeClr>
                </a:solidFill>
                <a:latin typeface="+mn-lt"/>
                <a:cs typeface="+mn-cs"/>
              </a:rPr>
              <a:pPr algn="r" fontAlgn="auto">
                <a:spcBef>
                  <a:spcPts val="0"/>
                </a:spcBef>
                <a:spcAft>
                  <a:spcPts val="0"/>
                </a:spcAft>
                <a:defRPr/>
              </a:pPr>
              <a:t>48</a:t>
            </a:fld>
            <a:endParaRPr lang="fr-FR" sz="1200" dirty="0">
              <a:solidFill>
                <a:schemeClr val="tx1">
                  <a:tint val="75000"/>
                </a:schemeClr>
              </a:solidFill>
              <a:latin typeface="+mn-lt"/>
              <a:cs typeface="+mn-cs"/>
            </a:endParaRPr>
          </a:p>
        </p:txBody>
      </p:sp>
      <p:sp>
        <p:nvSpPr>
          <p:cNvPr id="38915" name="Rectangle 2"/>
          <p:cNvSpPr>
            <a:spLocks noGrp="1" noChangeArrowheads="1"/>
          </p:cNvSpPr>
          <p:nvPr>
            <p:ph type="body" idx="4294967295"/>
          </p:nvPr>
        </p:nvSpPr>
        <p:spPr>
          <a:xfrm>
            <a:off x="179388" y="260350"/>
            <a:ext cx="8642350" cy="6337300"/>
          </a:xfrm>
          <a:ln>
            <a:solidFill>
              <a:schemeClr val="accent1"/>
            </a:solidFill>
          </a:ln>
        </p:spPr>
        <p:txBody>
          <a:bodyPr/>
          <a:lstStyle/>
          <a:p>
            <a:pPr marL="0" indent="0" algn="ctr" eaLnBrk="1" hangingPunct="1">
              <a:buFont typeface="Wingdings" pitchFamily="2" charset="2"/>
              <a:buNone/>
            </a:pPr>
            <a:r>
              <a:rPr lang="fr-FR" sz="4400" b="1" smtClean="0"/>
              <a:t> </a:t>
            </a:r>
            <a:r>
              <a:rPr lang="fr-FR" sz="2400" b="1" smtClean="0">
                <a:solidFill>
                  <a:srgbClr val="CC3300"/>
                </a:solidFill>
              </a:rPr>
              <a:t>Amélioration du dispositif réglementaire de passation des marchés et d’exercice du recours</a:t>
            </a:r>
          </a:p>
          <a:p>
            <a:pPr marL="0" indent="0" eaLnBrk="1" hangingPunct="1">
              <a:buFont typeface="Wingdings" pitchFamily="2" charset="2"/>
              <a:buNone/>
            </a:pPr>
            <a:r>
              <a:rPr lang="fr-FR" sz="2000" b="1" smtClean="0">
                <a:solidFill>
                  <a:srgbClr val="CC3300"/>
                </a:solidFill>
              </a:rPr>
              <a:t>5.Pièces de l’offre</a:t>
            </a:r>
          </a:p>
          <a:p>
            <a:pPr marL="0" indent="0" eaLnBrk="1" hangingPunct="1">
              <a:buFont typeface="Wingdings" pitchFamily="2" charset="2"/>
              <a:buNone/>
            </a:pPr>
            <a:r>
              <a:rPr lang="fr-FR" sz="2000" b="1" smtClean="0">
                <a:solidFill>
                  <a:srgbClr val="CC3300"/>
                </a:solidFill>
              </a:rPr>
              <a:t>5.2. Consécration de nouvelles pièces de l’offre technique (art 51)</a:t>
            </a:r>
          </a:p>
          <a:p>
            <a:pPr marL="0" indent="0" eaLnBrk="1" hangingPunct="1">
              <a:buFont typeface="Wingdings" pitchFamily="2" charset="2"/>
              <a:buNone/>
            </a:pPr>
            <a:r>
              <a:rPr lang="fr-FR" sz="2000" smtClean="0"/>
              <a:t>l’attestation de dépôt légal des comptes sociaux au C.N.R.C pour les entreprises soumises à cette obligation,</a:t>
            </a:r>
          </a:p>
          <a:p>
            <a:pPr marL="0" indent="0" eaLnBrk="1" hangingPunct="1">
              <a:buFontTx/>
              <a:buNone/>
            </a:pPr>
            <a:endParaRPr lang="fr-FR" sz="1000" smtClean="0"/>
          </a:p>
          <a:p>
            <a:pPr marL="0" indent="0" eaLnBrk="1" hangingPunct="1">
              <a:buFontTx/>
              <a:buChar char="-"/>
            </a:pPr>
            <a:r>
              <a:rPr lang="fr-FR" sz="2000" smtClean="0"/>
              <a:t>La carte professionnelle d’artisanat ou l’extrait du registre de l’artisanat et des métiers.</a:t>
            </a:r>
          </a:p>
          <a:p>
            <a:pPr marL="0" indent="0" eaLnBrk="1" hangingPunct="1">
              <a:buFontTx/>
              <a:buNone/>
            </a:pPr>
            <a:endParaRPr lang="fr-FR" sz="800" smtClean="0"/>
          </a:p>
          <a:p>
            <a:pPr marL="0" indent="0" eaLnBrk="1" hangingPunct="1">
              <a:buFontTx/>
              <a:buChar char="-"/>
            </a:pPr>
            <a:r>
              <a:rPr lang="fr-FR" sz="2000" smtClean="0"/>
              <a:t>La déclaration de probité,</a:t>
            </a:r>
          </a:p>
          <a:p>
            <a:pPr marL="0" indent="0" eaLnBrk="1" hangingPunct="1">
              <a:buFontTx/>
              <a:buNone/>
            </a:pPr>
            <a:endParaRPr lang="fr-FR" sz="800" smtClean="0"/>
          </a:p>
          <a:p>
            <a:pPr marL="0" indent="0" eaLnBrk="1" hangingPunct="1">
              <a:buFontTx/>
              <a:buChar char="-"/>
            </a:pPr>
            <a:r>
              <a:rPr lang="fr-FR" sz="2000" smtClean="0"/>
              <a:t>Le N.I.F pour les soumissionnaires nationaux et les soumissionnaires étrangers ayant travaillé en Algérie.</a:t>
            </a:r>
          </a:p>
          <a:p>
            <a:pPr marL="0" indent="0" eaLnBrk="1" hangingPunct="1">
              <a:buFontTx/>
              <a:buChar char="-"/>
            </a:pPr>
            <a:endParaRPr lang="fr-FR" sz="2000" b="1" smtClean="0"/>
          </a:p>
        </p:txBody>
      </p:sp>
      <p:sp>
        <p:nvSpPr>
          <p:cNvPr id="3891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38917" name="Rectangle 5"/>
          <p:cNvSpPr>
            <a:spLocks noChangeArrowheads="1"/>
          </p:cNvSpPr>
          <p:nvPr/>
        </p:nvSpPr>
        <p:spPr bwMode="auto">
          <a:xfrm>
            <a:off x="468313" y="5157788"/>
            <a:ext cx="8208962" cy="1439862"/>
          </a:xfrm>
          <a:prstGeom prst="rect">
            <a:avLst/>
          </a:prstGeom>
          <a:solidFill>
            <a:schemeClr val="accent1"/>
          </a:solidFill>
          <a:ln w="9525">
            <a:solidFill>
              <a:schemeClr val="tx1"/>
            </a:solidFill>
            <a:miter lim="800000"/>
            <a:headEnd/>
            <a:tailEnd/>
          </a:ln>
        </p:spPr>
        <p:txBody>
          <a:bodyPr wrap="none" anchor="ctr"/>
          <a:lstStyle/>
          <a:p>
            <a:r>
              <a:rPr lang="fr-FR" sz="1400" b="1"/>
              <a:t>Pour le concours, insertion d’un troisième plis « Prestations ». En remplacement </a:t>
            </a:r>
          </a:p>
          <a:p>
            <a:r>
              <a:rPr lang="fr-FR" sz="1400" b="1"/>
              <a:t>à l’offre technique  proprement dite</a:t>
            </a:r>
            <a:r>
              <a:rPr lang="fr-FR" sz="1400"/>
              <a:t> </a:t>
            </a:r>
          </a:p>
          <a:p>
            <a:r>
              <a:rPr lang="fr-FR" sz="1400" b="1"/>
              <a:t>Aucune information relative au montant de la soumission ne doit figurer dans les</a:t>
            </a:r>
          </a:p>
          <a:p>
            <a:r>
              <a:rPr lang="fr-FR" sz="1400" b="1"/>
              <a:t>plis des prestations, dans le cadre d’un concours, ni dans les plis techniques</a:t>
            </a:r>
          </a:p>
          <a:p>
            <a:r>
              <a:rPr lang="fr-FR" sz="1400" b="1"/>
              <a:t> relatifs aux procédures du concours et de la consultation sélective, </a:t>
            </a:r>
          </a:p>
          <a:p>
            <a:r>
              <a:rPr lang="fr-FR" sz="1400" b="1"/>
              <a:t>sous peine de rejet de ces offres.</a:t>
            </a:r>
          </a:p>
          <a:p>
            <a:r>
              <a:rPr lang="fr-FR" sz="1400" b="1"/>
              <a:t> </a:t>
            </a:r>
          </a:p>
        </p:txBody>
      </p:sp>
    </p:spTree>
  </p:cSld>
  <p:clrMapOvr>
    <a:masterClrMapping/>
  </p:clrMapOvr>
  <p:transition>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CDCEE681-174B-494A-AEB4-6F1BAFFA33E6}" type="slidenum">
              <a:rPr lang="fr-FR" sz="1200">
                <a:solidFill>
                  <a:schemeClr val="tx1">
                    <a:tint val="75000"/>
                  </a:schemeClr>
                </a:solidFill>
                <a:latin typeface="+mn-lt"/>
                <a:cs typeface="+mn-cs"/>
              </a:rPr>
              <a:pPr algn="r" fontAlgn="auto">
                <a:spcBef>
                  <a:spcPts val="0"/>
                </a:spcBef>
                <a:spcAft>
                  <a:spcPts val="0"/>
                </a:spcAft>
                <a:defRPr/>
              </a:pPr>
              <a:t>49</a:t>
            </a:fld>
            <a:endParaRPr lang="fr-FR" sz="1200" dirty="0">
              <a:solidFill>
                <a:schemeClr val="tx1">
                  <a:tint val="75000"/>
                </a:schemeClr>
              </a:solidFill>
              <a:latin typeface="+mn-lt"/>
              <a:cs typeface="+mn-cs"/>
            </a:endParaRPr>
          </a:p>
        </p:txBody>
      </p:sp>
      <p:sp>
        <p:nvSpPr>
          <p:cNvPr id="39939" name="Rectangle 2"/>
          <p:cNvSpPr>
            <a:spLocks noGrp="1" noChangeArrowheads="1"/>
          </p:cNvSpPr>
          <p:nvPr>
            <p:ph type="body" idx="4294967295"/>
          </p:nvPr>
        </p:nvSpPr>
        <p:spPr>
          <a:xfrm>
            <a:off x="179388" y="260350"/>
            <a:ext cx="8964612" cy="6121400"/>
          </a:xfrm>
          <a:ln>
            <a:solidFill>
              <a:schemeClr val="accent1"/>
            </a:solidFill>
          </a:ln>
        </p:spPr>
        <p:txBody>
          <a:bodyPr/>
          <a:lstStyle/>
          <a:p>
            <a:pPr marL="0" indent="0" algn="ctr" eaLnBrk="1" hangingPunct="1">
              <a:lnSpc>
                <a:spcPct val="80000"/>
              </a:lnSpc>
              <a:buFont typeface="Wingdings" pitchFamily="2" charset="2"/>
              <a:buNone/>
            </a:pPr>
            <a:r>
              <a:rPr lang="fr-FR" sz="2400" b="1" smtClean="0"/>
              <a:t> Contrôle interne des marchés</a:t>
            </a:r>
          </a:p>
          <a:p>
            <a:pPr marL="0" indent="0" algn="ctr" eaLnBrk="1" hangingPunct="1">
              <a:lnSpc>
                <a:spcPct val="80000"/>
              </a:lnSpc>
              <a:buFont typeface="Wingdings" pitchFamily="2" charset="2"/>
              <a:buNone/>
            </a:pPr>
            <a:endParaRPr lang="fr-FR" sz="1600" b="1" smtClean="0"/>
          </a:p>
          <a:p>
            <a:pPr marL="0" indent="0">
              <a:lnSpc>
                <a:spcPct val="80000"/>
              </a:lnSpc>
              <a:buFontTx/>
              <a:buNone/>
            </a:pPr>
            <a:r>
              <a:rPr lang="fr-FR" sz="2200" b="1" smtClean="0"/>
              <a:t>La commission d’ouverture des plis</a:t>
            </a:r>
          </a:p>
          <a:p>
            <a:pPr marL="0" indent="0">
              <a:lnSpc>
                <a:spcPct val="80000"/>
              </a:lnSpc>
              <a:buFontTx/>
              <a:buNone/>
            </a:pPr>
            <a:endParaRPr lang="fr-FR" sz="2200" b="1" smtClean="0"/>
          </a:p>
          <a:p>
            <a:pPr marL="0" indent="0">
              <a:lnSpc>
                <a:spcPct val="80000"/>
              </a:lnSpc>
              <a:buFontTx/>
              <a:buChar char="-"/>
            </a:pPr>
            <a:r>
              <a:rPr lang="fr-FR" sz="2200" smtClean="0"/>
              <a:t>LA COP peut inviter, par écrit, les soumissionnaires à compléter leurs offres </a:t>
            </a:r>
            <a:r>
              <a:rPr lang="fr-FR" sz="2200" u="sng" smtClean="0"/>
              <a:t>techniques</a:t>
            </a:r>
            <a:r>
              <a:rPr lang="fr-FR" sz="2200" smtClean="0"/>
              <a:t>, dans un délai maximum de dix (10) jours, sous peine de rejet de leurs offres par la commission d’évaluation des offres, les documents </a:t>
            </a:r>
            <a:r>
              <a:rPr lang="fr-FR" sz="2200" u="sng" smtClean="0"/>
              <a:t>manquants</a:t>
            </a:r>
            <a:r>
              <a:rPr lang="fr-FR" sz="2200" smtClean="0"/>
              <a:t> exigés, à l’exception de la DAS, de la caution de soumission, quand elle est prévue, et de l’offre technique proprement dite.</a:t>
            </a:r>
          </a:p>
          <a:p>
            <a:pPr marL="0" indent="0">
              <a:lnSpc>
                <a:spcPct val="80000"/>
              </a:lnSpc>
              <a:buFontTx/>
              <a:buNone/>
            </a:pPr>
            <a:endParaRPr lang="fr-FR" sz="2200" smtClean="0"/>
          </a:p>
          <a:p>
            <a:pPr marL="0" indent="0">
              <a:lnSpc>
                <a:spcPct val="80000"/>
              </a:lnSpc>
              <a:buFontTx/>
              <a:buChar char="-"/>
            </a:pPr>
            <a:r>
              <a:rPr lang="fr-FR" sz="2200" smtClean="0"/>
              <a:t>Ouverture des plis techniques et financiers intervient pendant la même séance, sauf pour la consultation sélective (2 phases) et le concours (3 phases). </a:t>
            </a:r>
          </a:p>
          <a:p>
            <a:pPr marL="0" indent="0">
              <a:lnSpc>
                <a:spcPct val="80000"/>
              </a:lnSpc>
              <a:buFontTx/>
              <a:buNone/>
            </a:pPr>
            <a:endParaRPr lang="fr-FR" sz="2200" smtClean="0"/>
          </a:p>
          <a:p>
            <a:pPr marL="0" indent="0">
              <a:lnSpc>
                <a:spcPct val="80000"/>
              </a:lnSpc>
              <a:buFontTx/>
              <a:buNone/>
            </a:pPr>
            <a:r>
              <a:rPr lang="fr-FR" sz="2200" smtClean="0"/>
              <a:t>- Toutes les ouvertures sont publiques, sauf l’ouverture des plis des prestations (concours)</a:t>
            </a:r>
          </a:p>
          <a:p>
            <a:pPr marL="0" indent="0">
              <a:lnSpc>
                <a:spcPct val="80000"/>
              </a:lnSpc>
              <a:buFontTx/>
              <a:buChar char="-"/>
            </a:pPr>
            <a:endParaRPr lang="fr-FR" sz="2200" smtClean="0"/>
          </a:p>
          <a:p>
            <a:pPr marL="0" indent="0">
              <a:lnSpc>
                <a:spcPct val="80000"/>
              </a:lnSpc>
              <a:buFontTx/>
              <a:buChar char="-"/>
            </a:pPr>
            <a:r>
              <a:rPr lang="fr-FR" sz="2200" smtClean="0"/>
              <a:t>C’est à la COP de déclarer l’infructuosité d’un A.O en cas de réception d’une (1) seule offre ou d’absence d’offres.</a:t>
            </a:r>
          </a:p>
          <a:p>
            <a:pPr marL="0" indent="0">
              <a:lnSpc>
                <a:spcPct val="80000"/>
              </a:lnSpc>
              <a:buFontTx/>
              <a:buChar char="-"/>
            </a:pPr>
            <a:endParaRPr lang="fr-FR" sz="2200" smtClean="0"/>
          </a:p>
          <a:p>
            <a:pPr marL="0" indent="0" eaLnBrk="1" hangingPunct="1">
              <a:lnSpc>
                <a:spcPct val="80000"/>
              </a:lnSpc>
              <a:buFont typeface="Wingdings" pitchFamily="2" charset="2"/>
              <a:buNone/>
            </a:pPr>
            <a:endParaRPr lang="fr-FR" sz="2200" smtClean="0"/>
          </a:p>
          <a:p>
            <a:pPr marL="0" indent="0" eaLnBrk="1" hangingPunct="1">
              <a:lnSpc>
                <a:spcPct val="80000"/>
              </a:lnSpc>
              <a:buFont typeface="Wingdings" pitchFamily="2" charset="2"/>
              <a:buNone/>
            </a:pPr>
            <a:endParaRPr lang="fr-FR" sz="2200" smtClean="0"/>
          </a:p>
          <a:p>
            <a:pPr marL="0" indent="0" eaLnBrk="1" hangingPunct="1">
              <a:lnSpc>
                <a:spcPct val="80000"/>
              </a:lnSpc>
              <a:buFont typeface="Wingdings" pitchFamily="2" charset="2"/>
              <a:buNone/>
            </a:pPr>
            <a:endParaRPr lang="fr-FR" sz="2000" smtClean="0"/>
          </a:p>
        </p:txBody>
      </p:sp>
      <p:sp>
        <p:nvSpPr>
          <p:cNvPr id="39940"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idx="4294967295"/>
          </p:nvPr>
        </p:nvSpPr>
        <p:spPr>
          <a:xfrm>
            <a:off x="455613" y="300038"/>
            <a:ext cx="8229600" cy="849312"/>
          </a:xfrm>
        </p:spPr>
        <p:txBody>
          <a:bodyPr/>
          <a:lstStyle/>
          <a:p>
            <a:r>
              <a:rPr lang="fr-FR" sz="3900" smtClean="0">
                <a:solidFill>
                  <a:srgbClr val="CC3300"/>
                </a:solidFill>
              </a:rPr>
              <a:t>Part des investissements publics dans le PIB</a:t>
            </a:r>
            <a:r>
              <a:rPr lang="fr-FR" sz="4800" smtClean="0"/>
              <a:t> </a:t>
            </a:r>
          </a:p>
        </p:txBody>
      </p:sp>
      <p:sp>
        <p:nvSpPr>
          <p:cNvPr id="146435" name="Rectangle 3"/>
          <p:cNvSpPr>
            <a:spLocks noGrp="1" noChangeArrowheads="1"/>
          </p:cNvSpPr>
          <p:nvPr>
            <p:ph type="body" idx="4294967295"/>
          </p:nvPr>
        </p:nvSpPr>
        <p:spPr>
          <a:xfrm>
            <a:off x="1042988" y="1628775"/>
            <a:ext cx="7772400" cy="4797425"/>
          </a:xfrm>
        </p:spPr>
        <p:txBody>
          <a:bodyPr/>
          <a:lstStyle/>
          <a:p>
            <a:r>
              <a:rPr lang="fr-FR" smtClean="0"/>
              <a:t>92/97 moyenne 7,3% du PIB</a:t>
            </a:r>
          </a:p>
          <a:p>
            <a:r>
              <a:rPr lang="fr-FR" smtClean="0"/>
              <a:t>2000 9% du PIB</a:t>
            </a:r>
          </a:p>
          <a:p>
            <a:r>
              <a:rPr lang="fr-FR" smtClean="0"/>
              <a:t>2005  20% du PIB soit presque le quart de l’activité économique du pays</a:t>
            </a:r>
          </a:p>
          <a:p>
            <a:r>
              <a:rPr lang="fr-FR" smtClean="0"/>
              <a:t>maintien de la tendance dans le cadre des programmes quinquennaux</a:t>
            </a:r>
          </a:p>
          <a:p>
            <a:pPr>
              <a:buFontTx/>
              <a:buNone/>
            </a:pPr>
            <a:endParaRPr lang="fr-FR" smtClean="0"/>
          </a:p>
        </p:txBody>
      </p:sp>
    </p:spTree>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AAF11B74-1A7F-4C3F-94D6-E3718D44955E}" type="slidenum">
              <a:rPr lang="fr-FR" sz="1200">
                <a:solidFill>
                  <a:schemeClr val="tx1">
                    <a:tint val="75000"/>
                  </a:schemeClr>
                </a:solidFill>
                <a:latin typeface="+mn-lt"/>
                <a:cs typeface="+mn-cs"/>
              </a:rPr>
              <a:pPr algn="r" fontAlgn="auto">
                <a:spcBef>
                  <a:spcPts val="0"/>
                </a:spcBef>
                <a:spcAft>
                  <a:spcPts val="0"/>
                </a:spcAft>
                <a:defRPr/>
              </a:pPr>
              <a:t>50</a:t>
            </a:fld>
            <a:endParaRPr lang="fr-FR" sz="1200" dirty="0">
              <a:solidFill>
                <a:schemeClr val="tx1">
                  <a:tint val="75000"/>
                </a:schemeClr>
              </a:solidFill>
              <a:latin typeface="+mn-lt"/>
              <a:cs typeface="+mn-cs"/>
            </a:endParaRPr>
          </a:p>
        </p:txBody>
      </p:sp>
      <p:sp>
        <p:nvSpPr>
          <p:cNvPr id="40963" name="Rectangle 2"/>
          <p:cNvSpPr>
            <a:spLocks noGrp="1" noChangeArrowheads="1"/>
          </p:cNvSpPr>
          <p:nvPr>
            <p:ph type="body" idx="4294967295"/>
          </p:nvPr>
        </p:nvSpPr>
        <p:spPr>
          <a:xfrm>
            <a:off x="179388" y="260350"/>
            <a:ext cx="8964612" cy="6337300"/>
          </a:xfrm>
          <a:ln>
            <a:solidFill>
              <a:schemeClr val="accent1"/>
            </a:solidFill>
          </a:ln>
        </p:spPr>
        <p:txBody>
          <a:bodyPr/>
          <a:lstStyle/>
          <a:p>
            <a:pPr marL="0" indent="0" algn="ctr" eaLnBrk="1" hangingPunct="1">
              <a:lnSpc>
                <a:spcPct val="90000"/>
              </a:lnSpc>
              <a:buFont typeface="Wingdings" pitchFamily="2" charset="2"/>
              <a:buNone/>
            </a:pPr>
            <a:r>
              <a:rPr lang="fr-FR" sz="2800" b="1" smtClean="0"/>
              <a:t> Contrôle interne des marchés</a:t>
            </a:r>
            <a:endParaRPr lang="fr-FR" sz="2400" b="1" smtClean="0"/>
          </a:p>
          <a:p>
            <a:pPr marL="0" indent="0">
              <a:lnSpc>
                <a:spcPct val="90000"/>
              </a:lnSpc>
              <a:buFontTx/>
              <a:buNone/>
            </a:pPr>
            <a:endParaRPr lang="fr-FR" sz="2400" b="1" smtClean="0"/>
          </a:p>
          <a:p>
            <a:pPr marL="0" indent="0">
              <a:lnSpc>
                <a:spcPct val="90000"/>
              </a:lnSpc>
              <a:buFontTx/>
              <a:buNone/>
            </a:pPr>
            <a:endParaRPr lang="fr-FR" sz="2400" b="1" smtClean="0"/>
          </a:p>
          <a:p>
            <a:pPr marL="0" indent="0">
              <a:lnSpc>
                <a:spcPct val="90000"/>
              </a:lnSpc>
              <a:buFontTx/>
              <a:buNone/>
            </a:pPr>
            <a:r>
              <a:rPr lang="fr-FR" sz="2400" b="1" smtClean="0"/>
              <a:t>La Commission d’évaluation des offres</a:t>
            </a:r>
          </a:p>
          <a:p>
            <a:pPr marL="0" indent="0">
              <a:lnSpc>
                <a:spcPct val="90000"/>
              </a:lnSpc>
              <a:buFontTx/>
              <a:buNone/>
            </a:pPr>
            <a:endParaRPr lang="fr-FR" sz="1400" b="1" smtClean="0"/>
          </a:p>
          <a:p>
            <a:pPr marL="0" indent="0">
              <a:lnSpc>
                <a:spcPct val="90000"/>
              </a:lnSpc>
              <a:buFontTx/>
              <a:buNone/>
            </a:pPr>
            <a:endParaRPr lang="fr-FR" sz="1400" b="1" smtClean="0"/>
          </a:p>
          <a:p>
            <a:pPr marL="0" indent="0">
              <a:lnSpc>
                <a:spcPct val="90000"/>
              </a:lnSpc>
              <a:buFontTx/>
              <a:buChar char="-"/>
            </a:pPr>
            <a:r>
              <a:rPr lang="fr-FR" sz="2400" smtClean="0"/>
              <a:t>Caractère permanent de la CPEO</a:t>
            </a:r>
          </a:p>
          <a:p>
            <a:pPr marL="0" indent="0">
              <a:lnSpc>
                <a:spcPct val="90000"/>
              </a:lnSpc>
              <a:buFontTx/>
              <a:buNone/>
            </a:pPr>
            <a:endParaRPr lang="fr-FR" sz="1200" smtClean="0"/>
          </a:p>
          <a:p>
            <a:pPr marL="0" indent="0">
              <a:lnSpc>
                <a:spcPct val="90000"/>
              </a:lnSpc>
              <a:buFontTx/>
              <a:buChar char="-"/>
            </a:pPr>
            <a:r>
              <a:rPr lang="fr-FR" sz="2400" smtClean="0"/>
              <a:t> possibilité de s’appuyer sur une compétence pour l’élaboration du rapport d’analyse des offres, pour les besoins de la CPEO</a:t>
            </a:r>
          </a:p>
          <a:p>
            <a:pPr marL="0" indent="0">
              <a:lnSpc>
                <a:spcPct val="90000"/>
              </a:lnSpc>
              <a:buFontTx/>
              <a:buNone/>
            </a:pPr>
            <a:endParaRPr lang="fr-FR" sz="1200" smtClean="0"/>
          </a:p>
          <a:p>
            <a:pPr marL="0" indent="0">
              <a:lnSpc>
                <a:spcPct val="90000"/>
              </a:lnSpc>
              <a:buFontTx/>
              <a:buChar char="-"/>
            </a:pPr>
            <a:r>
              <a:rPr lang="fr-FR" sz="2400" smtClean="0"/>
              <a:t>Obligation de tenir compte des rabais consentis dans les offres.</a:t>
            </a:r>
          </a:p>
          <a:p>
            <a:pPr marL="0" indent="0">
              <a:lnSpc>
                <a:spcPct val="90000"/>
              </a:lnSpc>
              <a:buFontTx/>
              <a:buNone/>
            </a:pPr>
            <a:endParaRPr lang="fr-FR" sz="1200" smtClean="0"/>
          </a:p>
          <a:p>
            <a:pPr marL="0" indent="0">
              <a:lnSpc>
                <a:spcPct val="90000"/>
              </a:lnSpc>
              <a:buFontTx/>
              <a:buChar char="-"/>
            </a:pPr>
            <a:r>
              <a:rPr lang="fr-FR" sz="2400" smtClean="0"/>
              <a:t>Restitution, sans ouverture, des plis financiers aux candidats éliminés (concours)</a:t>
            </a:r>
          </a:p>
          <a:p>
            <a:pPr marL="0" indent="0">
              <a:lnSpc>
                <a:spcPct val="90000"/>
              </a:lnSpc>
              <a:buFontTx/>
              <a:buNone/>
            </a:pPr>
            <a:endParaRPr lang="fr-FR" sz="1200" smtClean="0"/>
          </a:p>
          <a:p>
            <a:pPr marL="0" indent="0">
              <a:lnSpc>
                <a:spcPct val="90000"/>
              </a:lnSpc>
              <a:buFontTx/>
              <a:buChar char="-"/>
            </a:pPr>
            <a:r>
              <a:rPr lang="fr-FR" sz="2400" smtClean="0"/>
              <a:t>Le service contractant s’informe lors de l’évaluation des offres techniques des capacités et des références.</a:t>
            </a:r>
          </a:p>
          <a:p>
            <a:pPr marL="0" indent="0">
              <a:lnSpc>
                <a:spcPct val="90000"/>
              </a:lnSpc>
              <a:buFontTx/>
              <a:buNone/>
            </a:pPr>
            <a:endParaRPr lang="fr-FR" sz="2400" smtClean="0"/>
          </a:p>
          <a:p>
            <a:pPr marL="0" indent="0" eaLnBrk="1" hangingPunct="1">
              <a:lnSpc>
                <a:spcPct val="90000"/>
              </a:lnSpc>
              <a:buFont typeface="Wingdings" pitchFamily="2" charset="2"/>
              <a:buNone/>
            </a:pPr>
            <a:endParaRPr lang="fr-FR" sz="2400" smtClean="0"/>
          </a:p>
          <a:p>
            <a:pPr marL="0" indent="0" eaLnBrk="1" hangingPunct="1">
              <a:lnSpc>
                <a:spcPct val="90000"/>
              </a:lnSpc>
              <a:buFont typeface="Wingdings" pitchFamily="2" charset="2"/>
              <a:buNone/>
            </a:pPr>
            <a:endParaRPr lang="fr-FR" sz="2400" smtClean="0"/>
          </a:p>
          <a:p>
            <a:pPr marL="0" indent="0" eaLnBrk="1" hangingPunct="1">
              <a:lnSpc>
                <a:spcPct val="90000"/>
              </a:lnSpc>
              <a:buFont typeface="Wingdings" pitchFamily="2" charset="2"/>
              <a:buNone/>
            </a:pPr>
            <a:endParaRPr lang="fr-FR" sz="2400" smtClean="0"/>
          </a:p>
        </p:txBody>
      </p:sp>
      <p:sp>
        <p:nvSpPr>
          <p:cNvPr id="4096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39C20937-B350-4F55-9691-52B1AD8A19F9}" type="slidenum">
              <a:rPr lang="fr-FR" sz="1200">
                <a:solidFill>
                  <a:schemeClr val="tx1">
                    <a:tint val="75000"/>
                  </a:schemeClr>
                </a:solidFill>
                <a:latin typeface="+mn-lt"/>
                <a:cs typeface="+mn-cs"/>
              </a:rPr>
              <a:pPr algn="r" fontAlgn="auto">
                <a:spcBef>
                  <a:spcPts val="0"/>
                </a:spcBef>
                <a:spcAft>
                  <a:spcPts val="0"/>
                </a:spcAft>
                <a:defRPr/>
              </a:pPr>
              <a:t>51</a:t>
            </a:fld>
            <a:endParaRPr lang="fr-FR" sz="1200" dirty="0">
              <a:solidFill>
                <a:schemeClr val="tx1">
                  <a:tint val="75000"/>
                </a:schemeClr>
              </a:solidFill>
              <a:latin typeface="+mn-lt"/>
              <a:cs typeface="+mn-cs"/>
            </a:endParaRPr>
          </a:p>
        </p:txBody>
      </p:sp>
      <p:sp>
        <p:nvSpPr>
          <p:cNvPr id="41987" name="Rectangle 2"/>
          <p:cNvSpPr>
            <a:spLocks noGrp="1" noChangeArrowheads="1"/>
          </p:cNvSpPr>
          <p:nvPr>
            <p:ph type="body" idx="4294967295"/>
          </p:nvPr>
        </p:nvSpPr>
        <p:spPr>
          <a:xfrm>
            <a:off x="179388" y="260350"/>
            <a:ext cx="8964612" cy="6192838"/>
          </a:xfrm>
          <a:ln>
            <a:solidFill>
              <a:schemeClr val="accent1"/>
            </a:solidFill>
          </a:ln>
        </p:spPr>
        <p:txBody>
          <a:bodyPr/>
          <a:lstStyle/>
          <a:p>
            <a:pPr marL="0" indent="0" algn="ctr" eaLnBrk="1" hangingPunct="1">
              <a:buFont typeface="Wingdings" pitchFamily="2" charset="2"/>
              <a:buNone/>
            </a:pPr>
            <a:r>
              <a:rPr lang="fr-FR" sz="3600" b="1" smtClean="0"/>
              <a:t> </a:t>
            </a:r>
            <a:r>
              <a:rPr lang="fr-FR" sz="2800" b="1" smtClean="0"/>
              <a:t>Contrôle interne des marchés</a:t>
            </a:r>
          </a:p>
          <a:p>
            <a:pPr marL="0" indent="0">
              <a:buFontTx/>
              <a:buNone/>
            </a:pPr>
            <a:endParaRPr lang="fr-FR" sz="2000" b="1" smtClean="0"/>
          </a:p>
          <a:p>
            <a:pPr marL="0" indent="0">
              <a:buFontTx/>
              <a:buNone/>
            </a:pPr>
            <a:r>
              <a:rPr lang="fr-FR" sz="2400" b="1" smtClean="0"/>
              <a:t>La Commission d’évaluation des offres</a:t>
            </a:r>
          </a:p>
          <a:p>
            <a:pPr marL="0" indent="0">
              <a:buFontTx/>
              <a:buNone/>
            </a:pPr>
            <a:endParaRPr lang="fr-FR" sz="2400" smtClean="0"/>
          </a:p>
          <a:p>
            <a:pPr marL="0" indent="0">
              <a:buFontTx/>
              <a:buNone/>
            </a:pPr>
            <a:r>
              <a:rPr lang="fr-FR" sz="2300" b="1" i="1" smtClean="0"/>
              <a:t>Le choix est basé sur :</a:t>
            </a:r>
          </a:p>
          <a:p>
            <a:pPr marL="0" indent="0">
              <a:buFontTx/>
              <a:buNone/>
            </a:pPr>
            <a:endParaRPr lang="fr-FR" sz="2300" b="1" i="1" smtClean="0"/>
          </a:p>
          <a:p>
            <a:pPr marL="0" indent="0">
              <a:buFontTx/>
              <a:buChar char="-"/>
            </a:pPr>
            <a:r>
              <a:rPr lang="fr-FR" sz="2400" smtClean="0"/>
              <a:t>L’offre économiquement la plus avantageuse ou la moins disante.</a:t>
            </a:r>
          </a:p>
          <a:p>
            <a:pPr marL="0" indent="0">
              <a:buFontTx/>
              <a:buNone/>
            </a:pPr>
            <a:endParaRPr lang="fr-FR" sz="1800" smtClean="0"/>
          </a:p>
          <a:p>
            <a:pPr marL="0" indent="0">
              <a:buFontTx/>
              <a:buChar char="-"/>
            </a:pPr>
            <a:r>
              <a:rPr lang="fr-FR" sz="2400" smtClean="0"/>
              <a:t>L’offre économiquement la plus avantageuse implique une priorisation, dans le choix,  de l’aspect technique sur le prix.</a:t>
            </a:r>
          </a:p>
          <a:p>
            <a:pPr marL="0" indent="0">
              <a:buFontTx/>
              <a:buNone/>
            </a:pPr>
            <a:endParaRPr lang="fr-FR" sz="1800" smtClean="0"/>
          </a:p>
          <a:p>
            <a:pPr marL="0" indent="0">
              <a:buFontTx/>
              <a:buChar char="-"/>
            </a:pPr>
            <a:r>
              <a:rPr lang="fr-FR" sz="2400" smtClean="0"/>
              <a:t>La consultation sélective  et concours = offre économiquement la plus avantageuse</a:t>
            </a:r>
          </a:p>
          <a:p>
            <a:pPr marL="0" indent="0">
              <a:buFontTx/>
              <a:buNone/>
            </a:pPr>
            <a:endParaRPr lang="fr-FR" sz="2400" smtClean="0"/>
          </a:p>
          <a:p>
            <a:pPr marL="0" indent="0">
              <a:buFontTx/>
              <a:buChar char="-"/>
            </a:pPr>
            <a:endParaRPr lang="fr-FR" smtClean="0"/>
          </a:p>
          <a:p>
            <a:pPr marL="0" indent="0" eaLnBrk="1" hangingPunct="1">
              <a:buFont typeface="Wingdings" pitchFamily="2" charset="2"/>
              <a:buNone/>
            </a:pPr>
            <a:endParaRPr lang="fr-FR" smtClean="0"/>
          </a:p>
          <a:p>
            <a:pPr marL="0" indent="0" eaLnBrk="1" hangingPunct="1">
              <a:buFont typeface="Wingdings" pitchFamily="2" charset="2"/>
              <a:buNone/>
            </a:pPr>
            <a:endParaRPr lang="fr-FR" smtClean="0"/>
          </a:p>
          <a:p>
            <a:pPr marL="0" indent="0" eaLnBrk="1" hangingPunct="1">
              <a:buFont typeface="Wingdings" pitchFamily="2" charset="2"/>
              <a:buNone/>
            </a:pPr>
            <a:endParaRPr lang="fr-FR" smtClean="0"/>
          </a:p>
        </p:txBody>
      </p:sp>
      <p:sp>
        <p:nvSpPr>
          <p:cNvPr id="41988"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A06A10C2-2BF8-48F1-9914-0773080A2A53}" type="slidenum">
              <a:rPr lang="fr-FR" sz="1200">
                <a:solidFill>
                  <a:schemeClr val="tx1">
                    <a:tint val="75000"/>
                  </a:schemeClr>
                </a:solidFill>
                <a:latin typeface="+mn-lt"/>
                <a:cs typeface="+mn-cs"/>
              </a:rPr>
              <a:pPr algn="r" fontAlgn="auto">
                <a:spcBef>
                  <a:spcPts val="0"/>
                </a:spcBef>
                <a:spcAft>
                  <a:spcPts val="0"/>
                </a:spcAft>
                <a:defRPr/>
              </a:pPr>
              <a:t>52</a:t>
            </a:fld>
            <a:endParaRPr lang="fr-FR" sz="1200" dirty="0">
              <a:solidFill>
                <a:schemeClr val="tx1">
                  <a:tint val="75000"/>
                </a:schemeClr>
              </a:solidFill>
              <a:latin typeface="+mn-lt"/>
              <a:cs typeface="+mn-cs"/>
            </a:endParaRPr>
          </a:p>
        </p:txBody>
      </p:sp>
      <p:sp>
        <p:nvSpPr>
          <p:cNvPr id="44035" name="Rectangle 2"/>
          <p:cNvSpPr>
            <a:spLocks noGrp="1" noChangeArrowheads="1"/>
          </p:cNvSpPr>
          <p:nvPr>
            <p:ph type="body" idx="4294967295"/>
          </p:nvPr>
        </p:nvSpPr>
        <p:spPr>
          <a:xfrm>
            <a:off x="179388" y="260350"/>
            <a:ext cx="8785225" cy="6048375"/>
          </a:xfrm>
          <a:ln>
            <a:solidFill>
              <a:schemeClr val="accent1"/>
            </a:solidFill>
          </a:ln>
        </p:spPr>
        <p:txBody>
          <a:bodyPr/>
          <a:lstStyle/>
          <a:p>
            <a:pPr marL="0" indent="0" algn="ctr" eaLnBrk="1" hangingPunct="1">
              <a:buFont typeface="Wingdings" pitchFamily="2" charset="2"/>
              <a:buNone/>
            </a:pPr>
            <a:r>
              <a:rPr lang="fr-FR" sz="3600" b="1" smtClean="0"/>
              <a:t> </a:t>
            </a:r>
            <a:r>
              <a:rPr lang="fr-FR" sz="2800" b="1" smtClean="0"/>
              <a:t>Contrôle externe des marchés</a:t>
            </a:r>
          </a:p>
          <a:p>
            <a:pPr marL="0" indent="0">
              <a:buFontTx/>
              <a:buNone/>
            </a:pPr>
            <a:endParaRPr lang="fr-FR" sz="2400" b="1" smtClean="0"/>
          </a:p>
          <a:p>
            <a:pPr marL="0" indent="0">
              <a:buFontTx/>
              <a:buChar char="-"/>
            </a:pPr>
            <a:r>
              <a:rPr lang="fr-FR" sz="2400" smtClean="0"/>
              <a:t> Le visa de la CM pour les CdC est donné dans un délai de 45 jours, valable 3 mois.</a:t>
            </a:r>
          </a:p>
          <a:p>
            <a:pPr marL="0" indent="0">
              <a:buFontTx/>
              <a:buNone/>
            </a:pPr>
            <a:endParaRPr lang="fr-FR" sz="1200" smtClean="0"/>
          </a:p>
          <a:p>
            <a:pPr marL="0" indent="0">
              <a:buFontTx/>
              <a:buChar char="-"/>
            </a:pPr>
            <a:r>
              <a:rPr lang="fr-FR" sz="2400" smtClean="0"/>
              <a:t>Instauration d’une CNM « Fournitures »</a:t>
            </a:r>
          </a:p>
          <a:p>
            <a:pPr marL="0" indent="0">
              <a:buFontTx/>
              <a:buNone/>
            </a:pPr>
            <a:endParaRPr lang="fr-FR" sz="1200" smtClean="0"/>
          </a:p>
          <a:p>
            <a:pPr marL="0" indent="0">
              <a:buFontTx/>
              <a:buChar char="-"/>
            </a:pPr>
            <a:r>
              <a:rPr lang="fr-FR" sz="2400" smtClean="0"/>
              <a:t>Limitation de la durée de mandat de membre de la CNM à trois (3) années, sauf pour le président et le vice prédisent.</a:t>
            </a:r>
          </a:p>
          <a:p>
            <a:pPr marL="0" indent="0">
              <a:buFontTx/>
              <a:buNone/>
            </a:pPr>
            <a:endParaRPr lang="fr-FR" sz="1200" smtClean="0"/>
          </a:p>
          <a:p>
            <a:pPr marL="0" indent="0">
              <a:buFontTx/>
              <a:buChar char="-"/>
            </a:pPr>
            <a:r>
              <a:rPr lang="fr-FR" sz="2400" smtClean="0"/>
              <a:t>Délivrance du visa de la CNM dans un délai de 45 jours à compter de la date de dépôt du dossier.</a:t>
            </a:r>
          </a:p>
          <a:p>
            <a:pPr marL="0" indent="0">
              <a:buFontTx/>
              <a:buNone/>
            </a:pPr>
            <a:endParaRPr lang="fr-FR" sz="2400" smtClean="0"/>
          </a:p>
          <a:p>
            <a:pPr marL="0" indent="0">
              <a:buFontTx/>
              <a:buChar char="-"/>
            </a:pPr>
            <a:r>
              <a:rPr lang="fr-FR" sz="2400" smtClean="0"/>
              <a:t>Possibilité pour le service contractant de provoquer la réunion de la CM si visa non émis dans les délais</a:t>
            </a:r>
          </a:p>
          <a:p>
            <a:pPr marL="0" indent="0">
              <a:buFontTx/>
              <a:buChar char="-"/>
            </a:pPr>
            <a:endParaRPr lang="fr-FR" sz="1200" smtClean="0"/>
          </a:p>
          <a:p>
            <a:pPr marL="0" indent="0" eaLnBrk="1" hangingPunct="1">
              <a:buFont typeface="Wingdings" pitchFamily="2" charset="2"/>
              <a:buNone/>
            </a:pPr>
            <a:endParaRPr lang="fr-FR" smtClean="0"/>
          </a:p>
          <a:p>
            <a:pPr marL="0" indent="0" eaLnBrk="1" hangingPunct="1">
              <a:buFont typeface="Wingdings" pitchFamily="2" charset="2"/>
              <a:buNone/>
            </a:pPr>
            <a:endParaRPr lang="fr-FR" smtClean="0"/>
          </a:p>
          <a:p>
            <a:pPr marL="0" indent="0" eaLnBrk="1" hangingPunct="1">
              <a:buFont typeface="Wingdings" pitchFamily="2" charset="2"/>
              <a:buNone/>
            </a:pPr>
            <a:endParaRPr lang="fr-FR" smtClean="0"/>
          </a:p>
        </p:txBody>
      </p:sp>
      <p:sp>
        <p:nvSpPr>
          <p:cNvPr id="4403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653EEFB5-374B-4755-9D0E-58A07436290F}" type="slidenum">
              <a:rPr lang="fr-FR" sz="1200">
                <a:solidFill>
                  <a:schemeClr val="tx1">
                    <a:tint val="75000"/>
                  </a:schemeClr>
                </a:solidFill>
                <a:latin typeface="+mn-lt"/>
                <a:cs typeface="+mn-cs"/>
              </a:rPr>
              <a:pPr algn="r" fontAlgn="auto">
                <a:spcBef>
                  <a:spcPts val="0"/>
                </a:spcBef>
                <a:spcAft>
                  <a:spcPts val="0"/>
                </a:spcAft>
                <a:defRPr/>
              </a:pPr>
              <a:t>53</a:t>
            </a:fld>
            <a:endParaRPr lang="fr-FR" sz="1200" dirty="0">
              <a:solidFill>
                <a:schemeClr val="tx1">
                  <a:tint val="75000"/>
                </a:schemeClr>
              </a:solidFill>
              <a:latin typeface="+mn-lt"/>
              <a:cs typeface="+mn-cs"/>
            </a:endParaRPr>
          </a:p>
        </p:txBody>
      </p:sp>
      <p:sp>
        <p:nvSpPr>
          <p:cNvPr id="45059" name="Rectangle 2"/>
          <p:cNvSpPr>
            <a:spLocks noGrp="1" noChangeArrowheads="1"/>
          </p:cNvSpPr>
          <p:nvPr>
            <p:ph type="body" idx="4294967295"/>
          </p:nvPr>
        </p:nvSpPr>
        <p:spPr>
          <a:xfrm>
            <a:off x="179388" y="260350"/>
            <a:ext cx="8785225" cy="6337300"/>
          </a:xfrm>
          <a:ln>
            <a:solidFill>
              <a:schemeClr val="accent1"/>
            </a:solidFill>
          </a:ln>
        </p:spPr>
        <p:txBody>
          <a:bodyPr/>
          <a:lstStyle/>
          <a:p>
            <a:pPr marL="0" indent="0" algn="ctr" eaLnBrk="1" hangingPunct="1">
              <a:lnSpc>
                <a:spcPct val="80000"/>
              </a:lnSpc>
              <a:buFont typeface="Wingdings" pitchFamily="2" charset="2"/>
              <a:buNone/>
            </a:pPr>
            <a:r>
              <a:rPr lang="fr-FR" sz="3600" b="1" smtClean="0"/>
              <a:t> </a:t>
            </a:r>
            <a:r>
              <a:rPr lang="fr-FR" sz="2800" b="1" smtClean="0"/>
              <a:t>Autres modifications significatives</a:t>
            </a:r>
          </a:p>
          <a:p>
            <a:pPr marL="0" indent="0" algn="ctr" eaLnBrk="1" hangingPunct="1">
              <a:lnSpc>
                <a:spcPct val="80000"/>
              </a:lnSpc>
              <a:buFont typeface="Wingdings" pitchFamily="2" charset="2"/>
              <a:buNone/>
            </a:pPr>
            <a:endParaRPr lang="fr-FR" sz="2400" b="1" smtClean="0"/>
          </a:p>
          <a:p>
            <a:pPr marL="0" indent="0" eaLnBrk="1" hangingPunct="1">
              <a:lnSpc>
                <a:spcPct val="80000"/>
              </a:lnSpc>
              <a:buFontTx/>
              <a:buChar char="-"/>
            </a:pPr>
            <a:r>
              <a:rPr lang="fr-FR" sz="2500" smtClean="0"/>
              <a:t>l’annulation d’un marché ou de son attribution provisoire est soumise à l’accord préalable du Ministre du wali ou du responsable de l’I/A .</a:t>
            </a:r>
          </a:p>
          <a:p>
            <a:pPr marL="0" indent="0" eaLnBrk="1" hangingPunct="1">
              <a:lnSpc>
                <a:spcPct val="80000"/>
              </a:lnSpc>
              <a:buFontTx/>
              <a:buNone/>
            </a:pPr>
            <a:endParaRPr lang="fr-FR" sz="2500" smtClean="0"/>
          </a:p>
          <a:p>
            <a:pPr marL="0" indent="0" eaLnBrk="1" hangingPunct="1">
              <a:lnSpc>
                <a:spcPct val="80000"/>
              </a:lnSpc>
              <a:buFontTx/>
              <a:buChar char="-"/>
            </a:pPr>
            <a:r>
              <a:rPr lang="fr-FR" sz="2500" smtClean="0"/>
              <a:t>Obligation, pour chaque service contractant, de publier au début de chaque exercice budgétaire au BOMOP et/ou sur son site internet :</a:t>
            </a:r>
          </a:p>
          <a:p>
            <a:pPr marL="0" indent="0" eaLnBrk="1" hangingPunct="1">
              <a:lnSpc>
                <a:spcPct val="80000"/>
              </a:lnSpc>
              <a:buFontTx/>
              <a:buNone/>
            </a:pPr>
            <a:endParaRPr lang="fr-FR" sz="2500" smtClean="0"/>
          </a:p>
          <a:p>
            <a:pPr marL="0" indent="0">
              <a:lnSpc>
                <a:spcPct val="80000"/>
              </a:lnSpc>
              <a:buFontTx/>
              <a:buNone/>
            </a:pPr>
            <a:r>
              <a:rPr lang="fr-FR" sz="2500" smtClean="0"/>
              <a:t> * la liste de tous les marchés conclus durant l’exercice</a:t>
            </a:r>
          </a:p>
          <a:p>
            <a:pPr marL="0" indent="0">
              <a:lnSpc>
                <a:spcPct val="80000"/>
              </a:lnSpc>
              <a:buFontTx/>
              <a:buNone/>
            </a:pPr>
            <a:r>
              <a:rPr lang="fr-FR" sz="2500" smtClean="0"/>
              <a:t>précèdent ainsi que le nom des entreprises ou groupements d’entreprises attributaires ;</a:t>
            </a:r>
          </a:p>
          <a:p>
            <a:pPr marL="0" indent="0">
              <a:lnSpc>
                <a:spcPct val="80000"/>
              </a:lnSpc>
              <a:buFontTx/>
              <a:buNone/>
            </a:pPr>
            <a:endParaRPr lang="fr-FR" sz="2500" smtClean="0"/>
          </a:p>
          <a:p>
            <a:pPr marL="0" indent="0">
              <a:lnSpc>
                <a:spcPct val="80000"/>
              </a:lnSpc>
              <a:buFontTx/>
              <a:buNone/>
            </a:pPr>
            <a:r>
              <a:rPr lang="fr-FR" sz="2500" smtClean="0"/>
              <a:t> * les prévisions de marchés à lancer durant l’exercice considéré, qui pourrait être modifié, le cas échéant, au cours du même exercice.</a:t>
            </a:r>
          </a:p>
          <a:p>
            <a:pPr marL="0" indent="0" eaLnBrk="1" hangingPunct="1">
              <a:lnSpc>
                <a:spcPct val="80000"/>
              </a:lnSpc>
              <a:buFont typeface="Wingdings" pitchFamily="2" charset="2"/>
              <a:buNone/>
            </a:pPr>
            <a:endParaRPr lang="fr-FR" sz="2500" smtClean="0"/>
          </a:p>
        </p:txBody>
      </p:sp>
      <p:sp>
        <p:nvSpPr>
          <p:cNvPr id="45060"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5A12E7AD-8B78-4271-9A1C-AB5E8B44BBEF}" type="slidenum">
              <a:rPr lang="fr-FR" sz="1200">
                <a:solidFill>
                  <a:schemeClr val="tx1">
                    <a:tint val="75000"/>
                  </a:schemeClr>
                </a:solidFill>
                <a:latin typeface="+mn-lt"/>
                <a:cs typeface="+mn-cs"/>
              </a:rPr>
              <a:pPr algn="r" fontAlgn="auto">
                <a:spcBef>
                  <a:spcPts val="0"/>
                </a:spcBef>
                <a:spcAft>
                  <a:spcPts val="0"/>
                </a:spcAft>
                <a:defRPr/>
              </a:pPr>
              <a:t>54</a:t>
            </a:fld>
            <a:endParaRPr lang="fr-FR" sz="1200" dirty="0">
              <a:solidFill>
                <a:schemeClr val="tx1">
                  <a:tint val="75000"/>
                </a:schemeClr>
              </a:solidFill>
              <a:latin typeface="+mn-lt"/>
              <a:cs typeface="+mn-cs"/>
            </a:endParaRPr>
          </a:p>
        </p:txBody>
      </p:sp>
      <p:sp>
        <p:nvSpPr>
          <p:cNvPr id="46083" name="Rectangle 2"/>
          <p:cNvSpPr>
            <a:spLocks noGrp="1" noChangeArrowheads="1"/>
          </p:cNvSpPr>
          <p:nvPr>
            <p:ph type="body" idx="4294967295"/>
          </p:nvPr>
        </p:nvSpPr>
        <p:spPr>
          <a:xfrm>
            <a:off x="250825" y="333375"/>
            <a:ext cx="8642350" cy="5903913"/>
          </a:xfrm>
          <a:ln>
            <a:solidFill>
              <a:schemeClr val="accent1"/>
            </a:solidFill>
          </a:ln>
        </p:spPr>
        <p:txBody>
          <a:bodyPr/>
          <a:lstStyle/>
          <a:p>
            <a:pPr marL="0" indent="0" algn="ctr" eaLnBrk="1" hangingPunct="1">
              <a:buFont typeface="Wingdings" pitchFamily="2" charset="2"/>
              <a:buNone/>
            </a:pPr>
            <a:r>
              <a:rPr lang="fr-FR" sz="2800" b="1" smtClean="0"/>
              <a:t> Institutionnalisation de la centrale d’achat.</a:t>
            </a:r>
          </a:p>
          <a:p>
            <a:pPr marL="0" indent="0" eaLnBrk="1" hangingPunct="1">
              <a:buFont typeface="Wingdings" pitchFamily="2" charset="2"/>
              <a:buNone/>
            </a:pPr>
            <a:endParaRPr lang="fr-FR" sz="2000" b="1" smtClean="0"/>
          </a:p>
          <a:p>
            <a:pPr marL="0" indent="0" eaLnBrk="1" hangingPunct="1">
              <a:buFont typeface="Wingdings" pitchFamily="2" charset="2"/>
              <a:buNone/>
            </a:pPr>
            <a:r>
              <a:rPr lang="fr-FR" sz="2800" b="1" smtClean="0"/>
              <a:t>Caractéristiques :</a:t>
            </a:r>
          </a:p>
          <a:p>
            <a:pPr marL="0" indent="0" eaLnBrk="1" hangingPunct="1">
              <a:buFont typeface="Wingdings" pitchFamily="2" charset="2"/>
              <a:buNone/>
            </a:pPr>
            <a:endParaRPr lang="fr-FR" sz="2000" b="1" smtClean="0"/>
          </a:p>
          <a:p>
            <a:pPr marL="0" indent="0" eaLnBrk="1" hangingPunct="1">
              <a:buFont typeface="Wingdings" pitchFamily="2" charset="2"/>
              <a:buNone/>
            </a:pPr>
            <a:r>
              <a:rPr lang="fr-FR" sz="2400" smtClean="0"/>
              <a:t>-Pouvoirs de signature et de notification du marché à un service contractant coordonateur</a:t>
            </a:r>
          </a:p>
          <a:p>
            <a:pPr marL="0" indent="0" eaLnBrk="1" hangingPunct="1">
              <a:buFontTx/>
              <a:buNone/>
            </a:pPr>
            <a:endParaRPr lang="fr-FR" sz="1000" smtClean="0"/>
          </a:p>
          <a:p>
            <a:pPr marL="0" indent="0" eaLnBrk="1" hangingPunct="1">
              <a:buFontTx/>
              <a:buChar char="-"/>
            </a:pPr>
            <a:r>
              <a:rPr lang="fr-FR" sz="2400" smtClean="0"/>
              <a:t>Responsabilité d’exécution à chaque service contractant</a:t>
            </a:r>
          </a:p>
          <a:p>
            <a:pPr marL="0" indent="0" eaLnBrk="1" hangingPunct="1">
              <a:buFontTx/>
              <a:buNone/>
            </a:pPr>
            <a:endParaRPr lang="fr-FR" sz="1000" smtClean="0"/>
          </a:p>
          <a:p>
            <a:pPr marL="0" indent="0" eaLnBrk="1" hangingPunct="1">
              <a:buFontTx/>
              <a:buChar char="-"/>
            </a:pPr>
            <a:r>
              <a:rPr lang="fr-FR" sz="2400" smtClean="0"/>
              <a:t>Les relations entre les services contractants sont régies par la convention constitutive du groupement de commandes</a:t>
            </a:r>
          </a:p>
          <a:p>
            <a:pPr marL="0" indent="0">
              <a:buFontTx/>
              <a:buNone/>
            </a:pPr>
            <a:endParaRPr lang="fr-FR" sz="2000" smtClean="0"/>
          </a:p>
          <a:p>
            <a:pPr marL="0" indent="0" eaLnBrk="1" hangingPunct="1">
              <a:buFontTx/>
              <a:buNone/>
            </a:pPr>
            <a:endParaRPr lang="fr-FR" sz="2400" smtClean="0"/>
          </a:p>
        </p:txBody>
      </p:sp>
      <p:sp>
        <p:nvSpPr>
          <p:cNvPr id="4608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46085" name="Rectangle 5"/>
          <p:cNvSpPr>
            <a:spLocks noChangeArrowheads="1"/>
          </p:cNvSpPr>
          <p:nvPr/>
        </p:nvSpPr>
        <p:spPr bwMode="auto">
          <a:xfrm>
            <a:off x="468313" y="5157788"/>
            <a:ext cx="8208962" cy="865187"/>
          </a:xfrm>
          <a:prstGeom prst="rect">
            <a:avLst/>
          </a:prstGeom>
          <a:solidFill>
            <a:schemeClr val="accent1"/>
          </a:solidFill>
          <a:ln w="9525">
            <a:solidFill>
              <a:schemeClr val="tx1"/>
            </a:solidFill>
            <a:miter lim="800000"/>
            <a:headEnd/>
            <a:tailEnd/>
          </a:ln>
        </p:spPr>
        <p:txBody>
          <a:bodyPr wrap="none" anchor="ctr"/>
          <a:lstStyle/>
          <a:p>
            <a:r>
              <a:rPr lang="fr-FR"/>
              <a:t>Modalités d’application à préciser par arrêté du ministre chargé des</a:t>
            </a:r>
          </a:p>
          <a:p>
            <a:r>
              <a:rPr lang="fr-FR"/>
              <a:t> finances.</a:t>
            </a:r>
          </a:p>
        </p:txBody>
      </p:sp>
    </p:spTree>
  </p:cSld>
  <p:clrMapOvr>
    <a:masterClrMapping/>
  </p:clrMapOvr>
  <p:transition>
    <p:dissolv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08CBD281-E28A-4533-97E4-F10F908A279F}" type="slidenum">
              <a:rPr lang="fr-FR" sz="1200">
                <a:solidFill>
                  <a:schemeClr val="tx1">
                    <a:tint val="75000"/>
                  </a:schemeClr>
                </a:solidFill>
                <a:latin typeface="+mn-lt"/>
                <a:cs typeface="+mn-cs"/>
              </a:rPr>
              <a:pPr algn="r" fontAlgn="auto">
                <a:spcBef>
                  <a:spcPts val="0"/>
                </a:spcBef>
                <a:spcAft>
                  <a:spcPts val="0"/>
                </a:spcAft>
                <a:defRPr/>
              </a:pPr>
              <a:t>55</a:t>
            </a:fld>
            <a:endParaRPr lang="fr-FR" sz="1200" dirty="0">
              <a:solidFill>
                <a:schemeClr val="tx1">
                  <a:tint val="75000"/>
                </a:schemeClr>
              </a:solidFill>
              <a:latin typeface="+mn-lt"/>
              <a:cs typeface="+mn-cs"/>
            </a:endParaRPr>
          </a:p>
        </p:txBody>
      </p:sp>
      <p:sp>
        <p:nvSpPr>
          <p:cNvPr id="47107" name="Rectangle 2"/>
          <p:cNvSpPr>
            <a:spLocks noGrp="1" noChangeArrowheads="1"/>
          </p:cNvSpPr>
          <p:nvPr>
            <p:ph type="body" idx="4294967295"/>
          </p:nvPr>
        </p:nvSpPr>
        <p:spPr>
          <a:xfrm>
            <a:off x="179388" y="260350"/>
            <a:ext cx="8964612" cy="6337300"/>
          </a:xfrm>
          <a:ln>
            <a:solidFill>
              <a:schemeClr val="accent1"/>
            </a:solidFill>
          </a:ln>
        </p:spPr>
        <p:txBody>
          <a:bodyPr/>
          <a:lstStyle/>
          <a:p>
            <a:pPr marL="0" indent="0" algn="ctr" eaLnBrk="1" hangingPunct="1">
              <a:buFont typeface="Wingdings" pitchFamily="2" charset="2"/>
              <a:buNone/>
            </a:pPr>
            <a:r>
              <a:rPr lang="fr-FR" sz="2800" b="1" smtClean="0"/>
              <a:t> Dématérialisation des marchés publics</a:t>
            </a:r>
          </a:p>
          <a:p>
            <a:pPr marL="0" indent="0" algn="ctr" eaLnBrk="1" hangingPunct="1">
              <a:buFont typeface="Wingdings" pitchFamily="2" charset="2"/>
              <a:buNone/>
            </a:pPr>
            <a:endParaRPr lang="fr-FR" sz="1600" b="1" smtClean="0"/>
          </a:p>
          <a:p>
            <a:pPr marL="0" indent="0">
              <a:buFontTx/>
              <a:buChar char="-"/>
            </a:pPr>
            <a:r>
              <a:rPr lang="fr-FR" sz="2400" smtClean="0"/>
              <a:t>Institution d’un portail électronique au niveau du Ministère des finances.</a:t>
            </a:r>
          </a:p>
          <a:p>
            <a:pPr marL="0" indent="0">
              <a:buFontTx/>
              <a:buNone/>
            </a:pPr>
            <a:endParaRPr lang="fr-FR" sz="2400" smtClean="0"/>
          </a:p>
          <a:p>
            <a:pPr marL="0" indent="0">
              <a:buFontTx/>
              <a:buChar char="-"/>
            </a:pPr>
            <a:r>
              <a:rPr lang="fr-FR" sz="2400" smtClean="0"/>
              <a:t>Possibilité de téléchargement les documents de l’A.O par voie électronique</a:t>
            </a:r>
          </a:p>
          <a:p>
            <a:pPr marL="0" indent="0">
              <a:buFontTx/>
              <a:buNone/>
            </a:pPr>
            <a:endParaRPr lang="fr-FR" sz="2400" smtClean="0"/>
          </a:p>
          <a:p>
            <a:pPr marL="0" indent="0">
              <a:buFontTx/>
              <a:buChar char="-"/>
            </a:pPr>
            <a:r>
              <a:rPr lang="fr-FR" sz="2400" smtClean="0"/>
              <a:t>Possibilité de soumission par voie électronique.</a:t>
            </a:r>
          </a:p>
          <a:p>
            <a:pPr marL="0" indent="0">
              <a:buFontTx/>
              <a:buNone/>
            </a:pPr>
            <a:endParaRPr lang="fr-FR" sz="24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p:txBody>
      </p:sp>
      <p:sp>
        <p:nvSpPr>
          <p:cNvPr id="47108"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47109" name="Rectangle 5"/>
          <p:cNvSpPr>
            <a:spLocks noChangeArrowheads="1"/>
          </p:cNvSpPr>
          <p:nvPr/>
        </p:nvSpPr>
        <p:spPr bwMode="auto">
          <a:xfrm>
            <a:off x="827088" y="4797425"/>
            <a:ext cx="7489825" cy="936625"/>
          </a:xfrm>
          <a:prstGeom prst="rect">
            <a:avLst/>
          </a:prstGeom>
          <a:solidFill>
            <a:schemeClr val="accent1"/>
          </a:solidFill>
          <a:ln w="9525">
            <a:solidFill>
              <a:schemeClr val="tx1"/>
            </a:solidFill>
            <a:miter lim="800000"/>
            <a:headEnd/>
            <a:tailEnd/>
          </a:ln>
        </p:spPr>
        <p:txBody>
          <a:bodyPr wrap="none" anchor="ctr"/>
          <a:lstStyle/>
          <a:p>
            <a:r>
              <a:rPr lang="fr-FR" b="1"/>
              <a:t>Les modalités de la matérialisation seront précisées par arrêté </a:t>
            </a:r>
          </a:p>
          <a:p>
            <a:r>
              <a:rPr lang="fr-FR" b="1"/>
              <a:t>du Ministre des finances.. </a:t>
            </a:r>
          </a:p>
        </p:txBody>
      </p:sp>
    </p:spTree>
  </p:cSld>
  <p:clrMapOvr>
    <a:masterClrMapping/>
  </p:clrMapOvr>
  <p:transition>
    <p:dissolv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ous-titre 2"/>
          <p:cNvSpPr>
            <a:spLocks noGrp="1"/>
          </p:cNvSpPr>
          <p:nvPr>
            <p:ph type="subTitle" idx="4294967295"/>
          </p:nvPr>
        </p:nvSpPr>
        <p:spPr>
          <a:xfrm>
            <a:off x="684213" y="2205038"/>
            <a:ext cx="7705725" cy="2519362"/>
          </a:xfrm>
          <a:solidFill>
            <a:srgbClr val="CCCCFF"/>
          </a:solidFill>
        </p:spPr>
        <p:txBody>
          <a:bodyPr/>
          <a:lstStyle/>
          <a:p>
            <a:pPr marL="0" indent="0" algn="ctr" eaLnBrk="1" hangingPunct="1">
              <a:lnSpc>
                <a:spcPct val="90000"/>
              </a:lnSpc>
              <a:buFontTx/>
              <a:buNone/>
            </a:pPr>
            <a:endParaRPr lang="fr-FR" sz="1600" b="1" smtClean="0"/>
          </a:p>
          <a:p>
            <a:pPr marL="0" indent="0" algn="ctr" eaLnBrk="1" hangingPunct="1">
              <a:lnSpc>
                <a:spcPct val="90000"/>
              </a:lnSpc>
              <a:buFontTx/>
              <a:buNone/>
            </a:pPr>
            <a:r>
              <a:rPr lang="fr-FR" sz="2000" b="1" smtClean="0"/>
              <a:t>THEME : LA FORMATION DU MARCHE PUBLIC </a:t>
            </a:r>
          </a:p>
          <a:p>
            <a:pPr marL="0" indent="0" algn="ctr" eaLnBrk="1" hangingPunct="1">
              <a:lnSpc>
                <a:spcPct val="90000"/>
              </a:lnSpc>
              <a:buFontTx/>
              <a:buNone/>
            </a:pPr>
            <a:endParaRPr lang="fr-FR" sz="1200" b="1" smtClean="0"/>
          </a:p>
          <a:p>
            <a:pPr marL="0" indent="0" algn="ctr" eaLnBrk="1" hangingPunct="1">
              <a:lnSpc>
                <a:spcPct val="90000"/>
              </a:lnSpc>
              <a:buFontTx/>
              <a:buNone/>
            </a:pPr>
            <a:r>
              <a:rPr lang="fr-FR" sz="2800" b="1" smtClean="0"/>
              <a:t>SEQUENCE 5 : ENCOURAGEMENT DE L’OUTIL DE PRODUCTION NATIONAL ET CONDITIONS DE PARTICIPATION DES ENTREPRISES ETRANGERES </a:t>
            </a:r>
          </a:p>
        </p:txBody>
      </p:sp>
      <p:sp>
        <p:nvSpPr>
          <p:cNvPr id="7" name="Espace réservé du numéro de diapositive 6"/>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endParaRPr lang="fr-FR" sz="1200">
              <a:solidFill>
                <a:schemeClr val="tx1">
                  <a:tint val="75000"/>
                </a:schemeClr>
              </a:solidFill>
              <a:latin typeface="+mn-lt"/>
              <a:cs typeface="+mn-cs"/>
            </a:endParaRPr>
          </a:p>
          <a:p>
            <a:pPr algn="r" fontAlgn="auto">
              <a:spcBef>
                <a:spcPts val="0"/>
              </a:spcBef>
              <a:spcAft>
                <a:spcPts val="0"/>
              </a:spcAft>
              <a:defRPr/>
            </a:pPr>
            <a:fld id="{986F6BDE-E20A-43DF-B220-F3C6DE9456E8}" type="slidenum">
              <a:rPr lang="fr-FR" sz="1200">
                <a:solidFill>
                  <a:schemeClr val="tx1">
                    <a:tint val="75000"/>
                  </a:schemeClr>
                </a:solidFill>
                <a:latin typeface="+mn-lt"/>
                <a:cs typeface="+mn-cs"/>
              </a:rPr>
              <a:pPr algn="r" fontAlgn="auto">
                <a:spcBef>
                  <a:spcPts val="0"/>
                </a:spcBef>
                <a:spcAft>
                  <a:spcPts val="0"/>
                </a:spcAft>
                <a:defRPr/>
              </a:pPr>
              <a:t>56</a:t>
            </a:fld>
            <a:endParaRPr lang="fr-FR" sz="1200">
              <a:solidFill>
                <a:schemeClr val="tx1">
                  <a:tint val="75000"/>
                </a:schemeClr>
              </a:solidFill>
              <a:latin typeface="+mn-lt"/>
              <a:cs typeface="+mn-cs"/>
            </a:endParaRPr>
          </a:p>
        </p:txBody>
      </p:sp>
    </p:spTree>
  </p:cSld>
  <p:clrMapOvr>
    <a:masterClrMapping/>
  </p:clrMapOvr>
  <p:transition>
    <p:dissolv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73C632F5-368A-4474-9A46-2E372FCFEB41}" type="slidenum">
              <a:rPr lang="fr-FR" sz="1200">
                <a:solidFill>
                  <a:schemeClr val="tx1">
                    <a:tint val="75000"/>
                  </a:schemeClr>
                </a:solidFill>
                <a:latin typeface="+mn-lt"/>
                <a:cs typeface="+mn-cs"/>
              </a:rPr>
              <a:pPr algn="r" fontAlgn="auto">
                <a:spcBef>
                  <a:spcPts val="0"/>
                </a:spcBef>
                <a:spcAft>
                  <a:spcPts val="0"/>
                </a:spcAft>
                <a:defRPr/>
              </a:pPr>
              <a:t>57</a:t>
            </a:fld>
            <a:endParaRPr lang="fr-FR" sz="1200" dirty="0">
              <a:solidFill>
                <a:schemeClr val="tx1">
                  <a:tint val="75000"/>
                </a:schemeClr>
              </a:solidFill>
              <a:latin typeface="+mn-lt"/>
              <a:cs typeface="+mn-cs"/>
            </a:endParaRPr>
          </a:p>
        </p:txBody>
      </p:sp>
      <p:sp>
        <p:nvSpPr>
          <p:cNvPr id="56323" name="Rectangle 2"/>
          <p:cNvSpPr>
            <a:spLocks noGrp="1" noChangeArrowheads="1"/>
          </p:cNvSpPr>
          <p:nvPr>
            <p:ph type="body" idx="4294967295"/>
          </p:nvPr>
        </p:nvSpPr>
        <p:spPr>
          <a:xfrm>
            <a:off x="250825" y="333375"/>
            <a:ext cx="8642350" cy="6021388"/>
          </a:xfrm>
          <a:ln>
            <a:solidFill>
              <a:schemeClr val="accent1"/>
            </a:solidFill>
          </a:ln>
        </p:spPr>
        <p:txBody>
          <a:bodyPr/>
          <a:lstStyle/>
          <a:p>
            <a:pPr marL="0" indent="0" algn="ctr" eaLnBrk="1" hangingPunct="1">
              <a:buFont typeface="Wingdings" pitchFamily="2" charset="2"/>
              <a:buNone/>
            </a:pPr>
            <a:r>
              <a:rPr lang="fr-FR" sz="2800" b="1" smtClean="0"/>
              <a:t> Préférence nationale</a:t>
            </a:r>
          </a:p>
          <a:p>
            <a:pPr marL="0" indent="0" eaLnBrk="1" hangingPunct="1">
              <a:buFont typeface="Wingdings" pitchFamily="2" charset="2"/>
              <a:buNone/>
            </a:pPr>
            <a:endParaRPr lang="fr-FR" sz="1800" b="1" smtClean="0"/>
          </a:p>
          <a:p>
            <a:pPr marL="0" indent="0" eaLnBrk="1" hangingPunct="1">
              <a:buFont typeface="Wingdings" pitchFamily="2" charset="2"/>
              <a:buNone/>
            </a:pPr>
            <a:r>
              <a:rPr lang="fr-FR" sz="2400" smtClean="0"/>
              <a:t>- Relèvement de la marge à un taux unique 25%.</a:t>
            </a:r>
          </a:p>
          <a:p>
            <a:pPr marL="0" indent="0" eaLnBrk="1" hangingPunct="1">
              <a:buFontTx/>
              <a:buNone/>
            </a:pPr>
            <a:endParaRPr lang="fr-FR" sz="1600" smtClean="0"/>
          </a:p>
          <a:p>
            <a:pPr marL="0" indent="0" eaLnBrk="1" hangingPunct="1">
              <a:buFontTx/>
              <a:buChar char="-"/>
            </a:pPr>
            <a:r>
              <a:rPr lang="fr-FR" sz="2400" smtClean="0"/>
              <a:t>Systématisation de son attribution aux entreprises de droit algérien dont le capital est détenu majoritairement par des nationaux résidents.</a:t>
            </a:r>
          </a:p>
          <a:p>
            <a:pPr marL="0" indent="0" eaLnBrk="1" hangingPunct="1">
              <a:buFontTx/>
              <a:buNone/>
            </a:pPr>
            <a:endParaRPr lang="fr-FR" sz="1800" smtClean="0"/>
          </a:p>
          <a:p>
            <a:pPr marL="0" indent="0" eaLnBrk="1" hangingPunct="1">
              <a:buFontTx/>
              <a:buChar char="-"/>
            </a:pPr>
            <a:r>
              <a:rPr lang="fr-FR" sz="2400" smtClean="0"/>
              <a:t> Dans le cas d’un groupement à nationalités mixtes (algéro -étranger) : octroi de la marge sur la base de la justification des parts détenues en termes de tâches à réaliser et leurs montants.</a:t>
            </a:r>
          </a:p>
          <a:p>
            <a:pPr marL="0" indent="0" eaLnBrk="1" hangingPunct="1">
              <a:buFontTx/>
              <a:buNone/>
            </a:pPr>
            <a:endParaRPr lang="fr-FR" sz="2400" smtClean="0"/>
          </a:p>
        </p:txBody>
      </p:sp>
      <p:sp>
        <p:nvSpPr>
          <p:cNvPr id="5632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56325" name="Rectangle 6"/>
          <p:cNvSpPr>
            <a:spLocks noChangeArrowheads="1"/>
          </p:cNvSpPr>
          <p:nvPr/>
        </p:nvSpPr>
        <p:spPr bwMode="auto">
          <a:xfrm>
            <a:off x="468313" y="5157788"/>
            <a:ext cx="8208962" cy="865187"/>
          </a:xfrm>
          <a:prstGeom prst="rect">
            <a:avLst/>
          </a:prstGeom>
          <a:solidFill>
            <a:schemeClr val="accent1"/>
          </a:solidFill>
          <a:ln w="9525">
            <a:solidFill>
              <a:schemeClr val="tx1"/>
            </a:solidFill>
            <a:miter lim="800000"/>
            <a:headEnd/>
            <a:tailEnd/>
          </a:ln>
        </p:spPr>
        <p:txBody>
          <a:bodyPr wrap="none" anchor="ctr"/>
          <a:lstStyle/>
          <a:p>
            <a:r>
              <a:rPr lang="fr-FR"/>
              <a:t>Modalités d’application à préciser par arrêté du ministre chargé des</a:t>
            </a:r>
          </a:p>
          <a:p>
            <a:r>
              <a:rPr lang="fr-FR"/>
              <a:t> finances.</a:t>
            </a:r>
          </a:p>
        </p:txBody>
      </p:sp>
    </p:spTree>
  </p:cSld>
  <p:clrMapOvr>
    <a:masterClrMapping/>
  </p:clrMapOvr>
  <p:transition>
    <p:dissolv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EC87957B-1A34-4EF2-BFAE-3416EE2ED685}" type="slidenum">
              <a:rPr lang="fr-FR" sz="1200">
                <a:solidFill>
                  <a:schemeClr val="tx1">
                    <a:tint val="75000"/>
                  </a:schemeClr>
                </a:solidFill>
                <a:latin typeface="+mn-lt"/>
                <a:cs typeface="+mn-cs"/>
              </a:rPr>
              <a:pPr algn="r" fontAlgn="auto">
                <a:spcBef>
                  <a:spcPts val="0"/>
                </a:spcBef>
                <a:spcAft>
                  <a:spcPts val="0"/>
                </a:spcAft>
                <a:defRPr/>
              </a:pPr>
              <a:t>58</a:t>
            </a:fld>
            <a:endParaRPr lang="fr-FR" sz="1200" dirty="0">
              <a:solidFill>
                <a:schemeClr val="tx1">
                  <a:tint val="75000"/>
                </a:schemeClr>
              </a:solidFill>
              <a:latin typeface="+mn-lt"/>
              <a:cs typeface="+mn-cs"/>
            </a:endParaRPr>
          </a:p>
        </p:txBody>
      </p:sp>
      <p:sp>
        <p:nvSpPr>
          <p:cNvPr id="57347" name="Rectangle 2"/>
          <p:cNvSpPr>
            <a:spLocks noGrp="1" noChangeArrowheads="1"/>
          </p:cNvSpPr>
          <p:nvPr>
            <p:ph type="body" idx="4294967295"/>
          </p:nvPr>
        </p:nvSpPr>
        <p:spPr>
          <a:xfrm>
            <a:off x="179388" y="476250"/>
            <a:ext cx="8642350" cy="6021388"/>
          </a:xfrm>
          <a:ln>
            <a:solidFill>
              <a:schemeClr val="accent1"/>
            </a:solidFill>
          </a:ln>
        </p:spPr>
        <p:txBody>
          <a:bodyPr/>
          <a:lstStyle/>
          <a:p>
            <a:pPr marL="0" indent="0" algn="ctr" eaLnBrk="1" hangingPunct="1">
              <a:buFont typeface="Wingdings" pitchFamily="2" charset="2"/>
              <a:buNone/>
            </a:pPr>
            <a:r>
              <a:rPr lang="fr-FR" sz="2800" b="1" smtClean="0"/>
              <a:t> Obligations pour les entreprises étrangères.</a:t>
            </a:r>
          </a:p>
          <a:p>
            <a:pPr marL="0" indent="0" eaLnBrk="1" hangingPunct="1">
              <a:buFont typeface="Wingdings" pitchFamily="2" charset="2"/>
              <a:buNone/>
            </a:pPr>
            <a:endParaRPr lang="fr-FR" sz="1200" smtClean="0"/>
          </a:p>
          <a:p>
            <a:pPr marL="0" indent="0" eaLnBrk="1" hangingPunct="1">
              <a:buFont typeface="Wingdings" pitchFamily="2" charset="2"/>
              <a:buNone/>
            </a:pPr>
            <a:r>
              <a:rPr lang="fr-FR" sz="2400" smtClean="0"/>
              <a:t>Obligation d’investir en Algérie, pour les soumissionnaires étrangers :</a:t>
            </a:r>
          </a:p>
          <a:p>
            <a:pPr marL="0" indent="0" eaLnBrk="1" hangingPunct="1">
              <a:buFont typeface="Wingdings" pitchFamily="2" charset="2"/>
              <a:buNone/>
            </a:pPr>
            <a:endParaRPr lang="fr-FR" sz="1000" smtClean="0"/>
          </a:p>
          <a:p>
            <a:pPr marL="0" indent="0" eaLnBrk="1" hangingPunct="1">
              <a:buFontTx/>
              <a:buChar char="-"/>
            </a:pPr>
            <a:r>
              <a:rPr lang="fr-FR" sz="2400" smtClean="0"/>
              <a:t>Dans le domaine objet de l’A.O.I,</a:t>
            </a:r>
          </a:p>
          <a:p>
            <a:pPr marL="0" indent="0" eaLnBrk="1" hangingPunct="1">
              <a:buFontTx/>
              <a:buChar char="-"/>
            </a:pPr>
            <a:r>
              <a:rPr lang="fr-FR" sz="2400" smtClean="0"/>
              <a:t>Dans le cadre d’un  partenariat avec une entreprise de droit algérien dont le capital est détenu majoritairement par des nationaux résidents.</a:t>
            </a:r>
          </a:p>
          <a:p>
            <a:pPr marL="0" indent="0">
              <a:buFontTx/>
              <a:buNone/>
            </a:pPr>
            <a:endParaRPr lang="fr-FR" sz="2400" smtClean="0"/>
          </a:p>
        </p:txBody>
      </p:sp>
      <p:sp>
        <p:nvSpPr>
          <p:cNvPr id="57348"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57349" name="Rectangle 5"/>
          <p:cNvSpPr>
            <a:spLocks noChangeArrowheads="1"/>
          </p:cNvSpPr>
          <p:nvPr/>
        </p:nvSpPr>
        <p:spPr bwMode="auto">
          <a:xfrm>
            <a:off x="323850" y="4076700"/>
            <a:ext cx="8208963" cy="1008063"/>
          </a:xfrm>
          <a:prstGeom prst="rect">
            <a:avLst/>
          </a:prstGeom>
          <a:solidFill>
            <a:schemeClr val="accent1"/>
          </a:solidFill>
          <a:ln w="9525">
            <a:solidFill>
              <a:srgbClr val="FFCCFF"/>
            </a:solidFill>
            <a:miter lim="800000"/>
            <a:headEnd/>
            <a:tailEnd/>
          </a:ln>
        </p:spPr>
        <p:txBody>
          <a:bodyPr wrap="none" anchor="ctr"/>
          <a:lstStyle/>
          <a:p>
            <a:r>
              <a:rPr lang="fr-FR" i="1"/>
              <a:t>Article 125 de la loi relative à la monnaie et au crédit « Sont considérées, </a:t>
            </a:r>
          </a:p>
          <a:p>
            <a:r>
              <a:rPr lang="fr-FR" i="1"/>
              <a:t>(….) comme résidentes en Algérie, les personnes physiques et morales qui </a:t>
            </a:r>
          </a:p>
          <a:p>
            <a:r>
              <a:rPr lang="fr-FR" i="1"/>
              <a:t>y ont le centre principal de leurs activités économiques. »</a:t>
            </a:r>
            <a:r>
              <a:rPr lang="fr-FR"/>
              <a:t> </a:t>
            </a:r>
          </a:p>
        </p:txBody>
      </p:sp>
      <p:sp>
        <p:nvSpPr>
          <p:cNvPr id="57350" name="Rectangle 6"/>
          <p:cNvSpPr>
            <a:spLocks noChangeArrowheads="1"/>
          </p:cNvSpPr>
          <p:nvPr/>
        </p:nvSpPr>
        <p:spPr bwMode="auto">
          <a:xfrm>
            <a:off x="323850" y="5373688"/>
            <a:ext cx="8208963" cy="862012"/>
          </a:xfrm>
          <a:prstGeom prst="rect">
            <a:avLst/>
          </a:prstGeom>
          <a:solidFill>
            <a:schemeClr val="accent1"/>
          </a:solidFill>
          <a:ln w="9525">
            <a:solidFill>
              <a:schemeClr val="tx1"/>
            </a:solidFill>
            <a:miter lim="800000"/>
            <a:headEnd/>
            <a:tailEnd/>
          </a:ln>
        </p:spPr>
        <p:txBody>
          <a:bodyPr wrap="none" anchor="ctr"/>
          <a:lstStyle/>
          <a:p>
            <a:r>
              <a:rPr lang="fr-FR" i="1"/>
              <a:t>LFC pour 2009 : le partenaire de droit étranger ne doit pas détenir</a:t>
            </a:r>
          </a:p>
          <a:p>
            <a:r>
              <a:rPr lang="fr-FR" i="1"/>
              <a:t>plus de 49% dans les sociétés de droit algérien. </a:t>
            </a:r>
            <a:r>
              <a:rPr lang="fr-FR" i="1" u="sng"/>
              <a:t>Ce taux avait été fixé à 70%</a:t>
            </a:r>
          </a:p>
          <a:p>
            <a:r>
              <a:rPr lang="fr-FR" i="1" u="sng"/>
              <a:t>pour les sociétés d’importation de revente en l’état (D.E n°09-181)</a:t>
            </a:r>
            <a:endParaRPr lang="fr-FR" u="sng"/>
          </a:p>
        </p:txBody>
      </p:sp>
    </p:spTree>
  </p:cSld>
  <p:clrMapOvr>
    <a:masterClrMapping/>
  </p:clrMapOvr>
  <p:transition>
    <p:dissolv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F35981AA-0D6F-4B5A-8F34-ED756E6979B2}" type="slidenum">
              <a:rPr lang="fr-FR" sz="1200">
                <a:solidFill>
                  <a:schemeClr val="tx1">
                    <a:tint val="75000"/>
                  </a:schemeClr>
                </a:solidFill>
                <a:latin typeface="+mn-lt"/>
                <a:cs typeface="+mn-cs"/>
              </a:rPr>
              <a:pPr algn="r" fontAlgn="auto">
                <a:spcBef>
                  <a:spcPts val="0"/>
                </a:spcBef>
                <a:spcAft>
                  <a:spcPts val="0"/>
                </a:spcAft>
                <a:defRPr/>
              </a:pPr>
              <a:t>59</a:t>
            </a:fld>
            <a:endParaRPr lang="fr-FR" sz="1200" dirty="0">
              <a:solidFill>
                <a:schemeClr val="tx1">
                  <a:tint val="75000"/>
                </a:schemeClr>
              </a:solidFill>
              <a:latin typeface="+mn-lt"/>
              <a:cs typeface="+mn-cs"/>
            </a:endParaRPr>
          </a:p>
        </p:txBody>
      </p:sp>
      <p:sp>
        <p:nvSpPr>
          <p:cNvPr id="58371" name="Rectangle 2"/>
          <p:cNvSpPr>
            <a:spLocks noGrp="1" noChangeArrowheads="1"/>
          </p:cNvSpPr>
          <p:nvPr>
            <p:ph type="body" idx="4294967295"/>
          </p:nvPr>
        </p:nvSpPr>
        <p:spPr>
          <a:xfrm>
            <a:off x="179388" y="260350"/>
            <a:ext cx="8642350" cy="6337300"/>
          </a:xfrm>
          <a:ln>
            <a:solidFill>
              <a:schemeClr val="accent1"/>
            </a:solidFill>
          </a:ln>
        </p:spPr>
        <p:txBody>
          <a:bodyPr/>
          <a:lstStyle/>
          <a:p>
            <a:pPr marL="0" indent="0" algn="ctr" eaLnBrk="1" hangingPunct="1">
              <a:buFont typeface="Wingdings" pitchFamily="2" charset="2"/>
              <a:buNone/>
            </a:pPr>
            <a:r>
              <a:rPr lang="fr-FR" sz="2800" b="1" smtClean="0"/>
              <a:t> Obligations pour les entreprises étrangères.</a:t>
            </a:r>
          </a:p>
          <a:p>
            <a:pPr marL="0" indent="0" eaLnBrk="1" hangingPunct="1">
              <a:buFont typeface="Wingdings" pitchFamily="2" charset="2"/>
              <a:buNone/>
            </a:pPr>
            <a:endParaRPr lang="fr-FR" sz="1200" b="1" smtClean="0"/>
          </a:p>
          <a:p>
            <a:pPr marL="0" indent="0" eaLnBrk="1" hangingPunct="1">
              <a:buFont typeface="Wingdings" pitchFamily="2" charset="2"/>
              <a:buNone/>
            </a:pPr>
            <a:r>
              <a:rPr lang="fr-FR" sz="2400" b="1" smtClean="0"/>
              <a:t>Procédure </a:t>
            </a:r>
            <a:r>
              <a:rPr lang="fr-FR" sz="2400" smtClean="0"/>
              <a:t>: </a:t>
            </a:r>
          </a:p>
          <a:p>
            <a:pPr marL="0" indent="0" eaLnBrk="1" hangingPunct="1">
              <a:buFontTx/>
              <a:buChar char="-"/>
            </a:pPr>
            <a:r>
              <a:rPr lang="fr-FR" sz="2100" smtClean="0"/>
              <a:t>Obligation à prévoir dans le CdC de l’appel d’offres,</a:t>
            </a:r>
          </a:p>
          <a:p>
            <a:pPr marL="0" indent="0" eaLnBrk="1" hangingPunct="1">
              <a:buFontTx/>
              <a:buChar char="-"/>
            </a:pPr>
            <a:r>
              <a:rPr lang="fr-FR" sz="2100" smtClean="0"/>
              <a:t> rejet de l’offre en cas d’absence d’engagement  </a:t>
            </a:r>
          </a:p>
          <a:p>
            <a:pPr marL="0" indent="0" eaLnBrk="1" hangingPunct="1">
              <a:buFontTx/>
              <a:buChar char="-"/>
            </a:pPr>
            <a:r>
              <a:rPr lang="fr-FR" sz="2100" smtClean="0"/>
              <a:t>Liste (non limitative) d’entreprises potentielles à insérer dans le </a:t>
            </a:r>
            <a:r>
              <a:rPr lang="fr-FR" sz="2400" smtClean="0"/>
              <a:t>CdC.</a:t>
            </a:r>
          </a:p>
          <a:p>
            <a:pPr marL="0" indent="0">
              <a:buFontTx/>
              <a:buNone/>
            </a:pPr>
            <a:r>
              <a:rPr lang="fr-FR" sz="2400" b="1" smtClean="0"/>
              <a:t>Sanctions de l’inexécution :</a:t>
            </a:r>
          </a:p>
          <a:p>
            <a:pPr marL="0" indent="0" eaLnBrk="1" hangingPunct="1">
              <a:buFontTx/>
              <a:buNone/>
            </a:pPr>
            <a:r>
              <a:rPr lang="fr-FR" sz="2100" b="1" smtClean="0"/>
              <a:t>-</a:t>
            </a:r>
            <a:r>
              <a:rPr lang="fr-FR" sz="2100" smtClean="0"/>
              <a:t>résiliation du marché si, avant sa concrétisation, le partenariat n’est pas mis en œuvre, </a:t>
            </a:r>
          </a:p>
          <a:p>
            <a:pPr marL="0" indent="0" eaLnBrk="1" hangingPunct="1">
              <a:buFontTx/>
              <a:buChar char="-"/>
            </a:pPr>
            <a:r>
              <a:rPr lang="fr-FR" sz="2100" smtClean="0"/>
              <a:t>Le cas échéant, application d’une pénalité financière d’un maximum de 20% du montant du marché. </a:t>
            </a:r>
          </a:p>
          <a:p>
            <a:pPr marL="0" indent="0" eaLnBrk="1" hangingPunct="1">
              <a:buFontTx/>
              <a:buChar char="-"/>
            </a:pPr>
            <a:r>
              <a:rPr lang="fr-FR" sz="2100" smtClean="0"/>
              <a:t>Inscription sur la liste des entreprises interdites de soumissionner à un marché public</a:t>
            </a:r>
          </a:p>
        </p:txBody>
      </p:sp>
      <p:sp>
        <p:nvSpPr>
          <p:cNvPr id="5837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58373" name="Rectangle 9"/>
          <p:cNvSpPr>
            <a:spLocks noChangeArrowheads="1"/>
          </p:cNvSpPr>
          <p:nvPr/>
        </p:nvSpPr>
        <p:spPr bwMode="auto">
          <a:xfrm>
            <a:off x="395288" y="5300663"/>
            <a:ext cx="8208962" cy="1152525"/>
          </a:xfrm>
          <a:prstGeom prst="rect">
            <a:avLst/>
          </a:prstGeom>
          <a:solidFill>
            <a:schemeClr val="accent1"/>
          </a:solidFill>
          <a:ln w="9525">
            <a:solidFill>
              <a:schemeClr val="tx1"/>
            </a:solidFill>
            <a:miter lim="800000"/>
            <a:headEnd/>
            <a:tailEnd/>
          </a:ln>
        </p:spPr>
        <p:txBody>
          <a:bodyPr wrap="none" anchor="ctr"/>
          <a:lstStyle/>
          <a:p>
            <a:endParaRPr lang="fr-FR" b="1"/>
          </a:p>
          <a:p>
            <a:endParaRPr lang="fr-FR" b="1"/>
          </a:p>
          <a:p>
            <a:r>
              <a:rPr lang="fr-FR" b="1"/>
              <a:t>Extension de l’obligation au gré à gré après consultation, ainsi qu’au </a:t>
            </a:r>
          </a:p>
          <a:p>
            <a:r>
              <a:rPr lang="fr-FR" b="1"/>
              <a:t>gré à gré simple dans les deux cas suivants:</a:t>
            </a:r>
          </a:p>
          <a:p>
            <a:r>
              <a:rPr lang="fr-FR"/>
              <a:t>-projet prioritaire et d’importance nationale, </a:t>
            </a:r>
          </a:p>
          <a:p>
            <a:r>
              <a:rPr lang="fr-FR"/>
              <a:t>-promotion de l’outil national public de production</a:t>
            </a:r>
          </a:p>
          <a:p>
            <a:endParaRPr lang="fr-FR"/>
          </a:p>
          <a:p>
            <a:endParaRPr lang="fr-FR" b="1"/>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idx="4294967295"/>
          </p:nvPr>
        </p:nvSpPr>
        <p:spPr>
          <a:xfrm>
            <a:off x="1331913" y="1844675"/>
            <a:ext cx="7254875" cy="2663825"/>
          </a:xfrm>
        </p:spPr>
        <p:txBody>
          <a:bodyPr/>
          <a:lstStyle/>
          <a:p>
            <a:r>
              <a:rPr lang="fr-FR" sz="4000" smtClean="0">
                <a:solidFill>
                  <a:srgbClr val="CC3300"/>
                </a:solidFill>
              </a:rPr>
              <a:t>SPECIFICITES DU DROIT DES MARCHES PUBLICS EN ALGERIE</a:t>
            </a:r>
            <a:r>
              <a:rPr lang="fr-FR" sz="4000" b="1" smtClean="0"/>
              <a:t/>
            </a:r>
            <a:br>
              <a:rPr lang="fr-FR" sz="4000" b="1" smtClean="0"/>
            </a:br>
            <a:endParaRPr lang="fr-FR" sz="4000" b="1" smtClean="0"/>
          </a:p>
        </p:txBody>
      </p:sp>
      <p:sp>
        <p:nvSpPr>
          <p:cNvPr id="122883" name="Rectangle 3"/>
          <p:cNvSpPr>
            <a:spLocks noGrp="1" noChangeArrowheads="1"/>
          </p:cNvSpPr>
          <p:nvPr>
            <p:ph type="body" idx="4294967295"/>
          </p:nvPr>
        </p:nvSpPr>
        <p:spPr/>
        <p:txBody>
          <a:bodyPr/>
          <a:lstStyle/>
          <a:p>
            <a:pPr>
              <a:buFontTx/>
              <a:buNone/>
            </a:pPr>
            <a:r>
              <a:rPr lang="fr-FR" sz="1000" smtClean="0"/>
              <a:t>.</a:t>
            </a:r>
          </a:p>
        </p:txBody>
      </p:sp>
    </p:spTree>
  </p:cSld>
  <p:clrMapOvr>
    <a:masterClrMapping/>
  </p:clrMapOvr>
  <p:transition>
    <p:dissolv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7981A80C-3CD1-4CED-882A-6CBA120E8737}" type="slidenum">
              <a:rPr lang="fr-FR" sz="1200">
                <a:solidFill>
                  <a:schemeClr val="tx1">
                    <a:tint val="75000"/>
                  </a:schemeClr>
                </a:solidFill>
                <a:latin typeface="+mn-lt"/>
                <a:cs typeface="+mn-cs"/>
              </a:rPr>
              <a:pPr algn="r" fontAlgn="auto">
                <a:spcBef>
                  <a:spcPts val="0"/>
                </a:spcBef>
                <a:spcAft>
                  <a:spcPts val="0"/>
                </a:spcAft>
                <a:defRPr/>
              </a:pPr>
              <a:t>60</a:t>
            </a:fld>
            <a:endParaRPr lang="fr-FR" sz="1200" dirty="0">
              <a:solidFill>
                <a:schemeClr val="tx1">
                  <a:tint val="75000"/>
                </a:schemeClr>
              </a:solidFill>
              <a:latin typeface="+mn-lt"/>
              <a:cs typeface="+mn-cs"/>
            </a:endParaRPr>
          </a:p>
        </p:txBody>
      </p:sp>
      <p:sp>
        <p:nvSpPr>
          <p:cNvPr id="59395" name="Rectangle 2"/>
          <p:cNvSpPr>
            <a:spLocks noGrp="1" noChangeArrowheads="1"/>
          </p:cNvSpPr>
          <p:nvPr>
            <p:ph type="body" idx="4294967295"/>
          </p:nvPr>
        </p:nvSpPr>
        <p:spPr>
          <a:xfrm>
            <a:off x="179388" y="260350"/>
            <a:ext cx="8642350" cy="5905500"/>
          </a:xfrm>
          <a:ln>
            <a:solidFill>
              <a:schemeClr val="accent1"/>
            </a:solidFill>
          </a:ln>
        </p:spPr>
        <p:txBody>
          <a:bodyPr/>
          <a:lstStyle/>
          <a:p>
            <a:pPr marL="0" indent="0" algn="ctr" eaLnBrk="1" hangingPunct="1">
              <a:buFont typeface="Wingdings" pitchFamily="2" charset="2"/>
              <a:buNone/>
            </a:pPr>
            <a:r>
              <a:rPr lang="fr-FR" sz="2800" b="1" smtClean="0"/>
              <a:t> La personnalisation des aptitudes techniques</a:t>
            </a:r>
          </a:p>
          <a:p>
            <a:pPr marL="0" indent="0" eaLnBrk="1" hangingPunct="1">
              <a:buFont typeface="Wingdings" pitchFamily="2" charset="2"/>
              <a:buNone/>
            </a:pPr>
            <a:endParaRPr lang="fr-FR" sz="1200" b="1" smtClean="0"/>
          </a:p>
          <a:p>
            <a:pPr marL="0" indent="0" eaLnBrk="1" hangingPunct="1">
              <a:buFont typeface="Wingdings" pitchFamily="2" charset="2"/>
              <a:buNone/>
            </a:pPr>
            <a:endParaRPr lang="fr-FR" sz="1200" b="1" smtClean="0"/>
          </a:p>
          <a:p>
            <a:pPr marL="0" indent="0" eaLnBrk="1" hangingPunct="1">
              <a:buFont typeface="Wingdings" pitchFamily="2" charset="2"/>
              <a:buNone/>
            </a:pPr>
            <a:endParaRPr lang="fr-FR" sz="1200" b="1" smtClean="0"/>
          </a:p>
          <a:p>
            <a:pPr marL="0" indent="0" eaLnBrk="1" hangingPunct="1">
              <a:buFont typeface="Wingdings" pitchFamily="2" charset="2"/>
              <a:buNone/>
            </a:pPr>
            <a:endParaRPr lang="fr-FR" sz="1200" b="1" smtClean="0"/>
          </a:p>
          <a:p>
            <a:pPr marL="0" indent="0">
              <a:buFontTx/>
              <a:buNone/>
            </a:pPr>
            <a:r>
              <a:rPr lang="fr-FR" sz="2400" smtClean="0"/>
              <a:t>Tout soumissionnaire, seul ou en groupement, ne peut se prévaloir que </a:t>
            </a:r>
            <a:r>
              <a:rPr lang="fr-FR" sz="2400" smtClean="0">
                <a:solidFill>
                  <a:srgbClr val="990000"/>
                </a:solidFill>
              </a:rPr>
              <a:t>de ses propres qualifications et références professionnelles.</a:t>
            </a:r>
          </a:p>
        </p:txBody>
      </p:sp>
      <p:sp>
        <p:nvSpPr>
          <p:cNvPr id="5939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70F88B07-2092-45C1-99DA-7E84F2BB5F2F}" type="slidenum">
              <a:rPr lang="fr-FR" sz="1200">
                <a:solidFill>
                  <a:schemeClr val="tx1">
                    <a:tint val="75000"/>
                  </a:schemeClr>
                </a:solidFill>
                <a:latin typeface="+mn-lt"/>
                <a:cs typeface="+mn-cs"/>
              </a:rPr>
              <a:pPr algn="r" fontAlgn="auto">
                <a:spcBef>
                  <a:spcPts val="0"/>
                </a:spcBef>
                <a:spcAft>
                  <a:spcPts val="0"/>
                </a:spcAft>
                <a:defRPr/>
              </a:pPr>
              <a:t>61</a:t>
            </a:fld>
            <a:endParaRPr lang="fr-FR" sz="1200" dirty="0">
              <a:solidFill>
                <a:schemeClr val="tx1">
                  <a:tint val="75000"/>
                </a:schemeClr>
              </a:solidFill>
              <a:latin typeface="+mn-lt"/>
              <a:cs typeface="+mn-cs"/>
            </a:endParaRPr>
          </a:p>
        </p:txBody>
      </p:sp>
      <p:sp>
        <p:nvSpPr>
          <p:cNvPr id="60419" name="Rectangle 2"/>
          <p:cNvSpPr>
            <a:spLocks noGrp="1" noChangeArrowheads="1"/>
          </p:cNvSpPr>
          <p:nvPr>
            <p:ph type="body" idx="4294967295"/>
          </p:nvPr>
        </p:nvSpPr>
        <p:spPr>
          <a:xfrm>
            <a:off x="179388" y="260350"/>
            <a:ext cx="8964612" cy="6048375"/>
          </a:xfrm>
          <a:ln>
            <a:solidFill>
              <a:schemeClr val="accent1"/>
            </a:solidFill>
          </a:ln>
        </p:spPr>
        <p:txBody>
          <a:bodyPr/>
          <a:lstStyle/>
          <a:p>
            <a:pPr marL="0" indent="0" algn="ctr" eaLnBrk="1" hangingPunct="1">
              <a:buFont typeface="Wingdings" pitchFamily="2" charset="2"/>
              <a:buNone/>
            </a:pPr>
            <a:r>
              <a:rPr lang="fr-FR" sz="2800" b="1" smtClean="0"/>
              <a:t> Choix du partenaire cocontractant</a:t>
            </a:r>
          </a:p>
          <a:p>
            <a:pPr marL="0" indent="0" algn="ctr" eaLnBrk="1" hangingPunct="1">
              <a:buFont typeface="Wingdings" pitchFamily="2" charset="2"/>
              <a:buNone/>
            </a:pPr>
            <a:endParaRPr lang="fr-FR" sz="2200" b="1" smtClean="0"/>
          </a:p>
          <a:p>
            <a:pPr marL="0" indent="0" eaLnBrk="1" hangingPunct="1">
              <a:buFont typeface="Wingdings" pitchFamily="2" charset="2"/>
              <a:buNone/>
            </a:pPr>
            <a:endParaRPr lang="fr-FR" sz="2200" smtClean="0"/>
          </a:p>
          <a:p>
            <a:pPr marL="0" indent="0" eaLnBrk="1" hangingPunct="1">
              <a:buFont typeface="Wingdings" pitchFamily="2" charset="2"/>
              <a:buNone/>
            </a:pPr>
            <a:r>
              <a:rPr lang="fr-FR" sz="2200" smtClean="0">
                <a:solidFill>
                  <a:srgbClr val="990000"/>
                </a:solidFill>
              </a:rPr>
              <a:t>- Priorisation</a:t>
            </a:r>
            <a:r>
              <a:rPr lang="fr-FR" sz="2200" smtClean="0"/>
              <a:t> de l’appel d’offre national si la production nationale ou l’outil de production national le permet</a:t>
            </a:r>
          </a:p>
          <a:p>
            <a:pPr marL="0" indent="0" eaLnBrk="1" hangingPunct="1">
              <a:buFont typeface="Wingdings" pitchFamily="2" charset="2"/>
              <a:buNone/>
            </a:pPr>
            <a:endParaRPr lang="fr-FR" sz="1400" smtClean="0"/>
          </a:p>
          <a:p>
            <a:pPr marL="0" indent="0" eaLnBrk="1" hangingPunct="1">
              <a:buFont typeface="Wingdings" pitchFamily="2" charset="2"/>
              <a:buNone/>
            </a:pPr>
            <a:r>
              <a:rPr lang="fr-FR" sz="2200" smtClean="0">
                <a:solidFill>
                  <a:srgbClr val="990000"/>
                </a:solidFill>
              </a:rPr>
              <a:t>- Dimensionnement</a:t>
            </a:r>
            <a:r>
              <a:rPr lang="fr-FR" sz="2200" smtClean="0"/>
              <a:t>, dans le cas d’un appel d’offres restreint,  des conditions minimales d’éligibilité, en matière de qualification, de classification et de références professionnelles, de sorte à </a:t>
            </a:r>
            <a:r>
              <a:rPr lang="fr-FR" sz="2200" smtClean="0">
                <a:solidFill>
                  <a:srgbClr val="990000"/>
                </a:solidFill>
              </a:rPr>
              <a:t>permettre aux entreprises de droit algérien de participer</a:t>
            </a:r>
            <a:r>
              <a:rPr lang="fr-FR" sz="2200" smtClean="0"/>
              <a:t> à l’appel d’offres.</a:t>
            </a:r>
          </a:p>
          <a:p>
            <a:pPr marL="0" indent="0" eaLnBrk="1" hangingPunct="1">
              <a:buFont typeface="Wingdings" pitchFamily="2" charset="2"/>
              <a:buNone/>
            </a:pPr>
            <a:endParaRPr lang="fr-FR" sz="1400" smtClean="0"/>
          </a:p>
          <a:p>
            <a:pPr marL="0" indent="0" eaLnBrk="1" hangingPunct="1">
              <a:buFont typeface="Wingdings" pitchFamily="2" charset="2"/>
              <a:buNone/>
            </a:pPr>
            <a:r>
              <a:rPr lang="fr-FR" sz="2200" smtClean="0"/>
              <a:t>- Les contrats programmes sont conclus, en priorité, avec les entreprises de droit algérien</a:t>
            </a:r>
          </a:p>
          <a:p>
            <a:pPr marL="0" indent="0" eaLnBrk="1" hangingPunct="1">
              <a:buFont typeface="Wingdings" pitchFamily="2" charset="2"/>
              <a:buNone/>
            </a:pPr>
            <a:endParaRPr lang="fr-FR" sz="1200" smtClean="0"/>
          </a:p>
          <a:p>
            <a:pPr marL="0" indent="0" eaLnBrk="1" hangingPunct="1">
              <a:buFont typeface="Wingdings" pitchFamily="2" charset="2"/>
              <a:buNone/>
            </a:pPr>
            <a:r>
              <a:rPr lang="fr-FR" sz="2200" smtClean="0"/>
              <a:t>- Les prestations artisanales sont réservées, sauf impossibilité justifiée par le service contractant, aux artisans.</a:t>
            </a:r>
          </a:p>
          <a:p>
            <a:pPr marL="0" indent="0" eaLnBrk="1" hangingPunct="1">
              <a:buFont typeface="Wingdings" pitchFamily="2" charset="2"/>
              <a:buNone/>
            </a:pPr>
            <a:endParaRPr lang="fr-FR" sz="1200" smtClean="0"/>
          </a:p>
          <a:p>
            <a:pPr marL="0" indent="0" eaLnBrk="1" hangingPunct="1">
              <a:buFont typeface="Wingdings" pitchFamily="2" charset="2"/>
              <a:buNone/>
            </a:pPr>
            <a:endParaRPr lang="fr-FR" sz="22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p:txBody>
      </p:sp>
      <p:sp>
        <p:nvSpPr>
          <p:cNvPr id="60420"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7AA383B9-591B-47B6-A6C5-5EC680EC8022}" type="slidenum">
              <a:rPr lang="fr-FR" sz="1200">
                <a:solidFill>
                  <a:schemeClr val="tx1">
                    <a:tint val="75000"/>
                  </a:schemeClr>
                </a:solidFill>
                <a:latin typeface="+mn-lt"/>
                <a:cs typeface="+mn-cs"/>
              </a:rPr>
              <a:pPr algn="r" fontAlgn="auto">
                <a:spcBef>
                  <a:spcPts val="0"/>
                </a:spcBef>
                <a:spcAft>
                  <a:spcPts val="0"/>
                </a:spcAft>
                <a:defRPr/>
              </a:pPr>
              <a:t>62</a:t>
            </a:fld>
            <a:endParaRPr lang="fr-FR" sz="1200" dirty="0">
              <a:solidFill>
                <a:schemeClr val="tx1">
                  <a:tint val="75000"/>
                </a:schemeClr>
              </a:solidFill>
              <a:latin typeface="+mn-lt"/>
              <a:cs typeface="+mn-cs"/>
            </a:endParaRPr>
          </a:p>
        </p:txBody>
      </p:sp>
      <p:sp>
        <p:nvSpPr>
          <p:cNvPr id="61443" name="Rectangle 2"/>
          <p:cNvSpPr>
            <a:spLocks noGrp="1" noChangeArrowheads="1"/>
          </p:cNvSpPr>
          <p:nvPr>
            <p:ph type="body" idx="4294967295"/>
          </p:nvPr>
        </p:nvSpPr>
        <p:spPr>
          <a:xfrm>
            <a:off x="179388" y="260350"/>
            <a:ext cx="8964612" cy="6337300"/>
          </a:xfrm>
        </p:spPr>
        <p:txBody>
          <a:bodyPr/>
          <a:lstStyle/>
          <a:p>
            <a:pPr marL="0" indent="0" algn="ctr" eaLnBrk="1" hangingPunct="1">
              <a:buFont typeface="Wingdings" pitchFamily="2" charset="2"/>
              <a:buNone/>
            </a:pPr>
            <a:r>
              <a:rPr lang="fr-FR" sz="2800" b="1" smtClean="0"/>
              <a:t> Choix du partenaire cocontractant étranger</a:t>
            </a:r>
          </a:p>
          <a:p>
            <a:pPr marL="0" indent="0" algn="ctr" eaLnBrk="1" hangingPunct="1">
              <a:buFont typeface="Wingdings" pitchFamily="2" charset="2"/>
              <a:buNone/>
            </a:pPr>
            <a:endParaRPr lang="fr-FR" sz="2200" b="1" smtClean="0"/>
          </a:p>
          <a:p>
            <a:pPr marL="0" indent="0" eaLnBrk="1" hangingPunct="1">
              <a:buFont typeface="Wingdings" pitchFamily="2" charset="2"/>
              <a:buNone/>
            </a:pPr>
            <a:endParaRPr lang="fr-FR" sz="1200" smtClean="0"/>
          </a:p>
          <a:p>
            <a:pPr marL="0" indent="0" eaLnBrk="1" hangingPunct="1">
              <a:buFont typeface="Wingdings" pitchFamily="2" charset="2"/>
              <a:buNone/>
            </a:pPr>
            <a:r>
              <a:rPr lang="fr-FR" sz="2200" smtClean="0"/>
              <a:t>Réduction de la part transférable</a:t>
            </a:r>
          </a:p>
          <a:p>
            <a:pPr marL="0" indent="0" eaLnBrk="1" hangingPunct="1">
              <a:buFont typeface="Wingdings" pitchFamily="2" charset="2"/>
              <a:buNone/>
            </a:pPr>
            <a:endParaRPr lang="fr-FR" sz="1200" smtClean="0"/>
          </a:p>
          <a:p>
            <a:pPr marL="0" indent="0" eaLnBrk="1" hangingPunct="1">
              <a:buFont typeface="Wingdings" pitchFamily="2" charset="2"/>
              <a:buNone/>
            </a:pPr>
            <a:r>
              <a:rPr lang="fr-FR" sz="2200" smtClean="0"/>
              <a:t>Adéquation du système d’évaluation des offres avec la priorisation de la participation des entreprises algériennes.</a:t>
            </a:r>
          </a:p>
          <a:p>
            <a:pPr marL="0" indent="0" eaLnBrk="1" hangingPunct="1">
              <a:buFont typeface="Wingdings" pitchFamily="2" charset="2"/>
              <a:buNone/>
            </a:pPr>
            <a:endParaRPr lang="fr-FR" sz="22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p:txBody>
      </p:sp>
      <p:sp>
        <p:nvSpPr>
          <p:cNvPr id="6144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61445" name="Rectangle 5"/>
          <p:cNvSpPr>
            <a:spLocks noChangeArrowheads="1"/>
          </p:cNvSpPr>
          <p:nvPr/>
        </p:nvSpPr>
        <p:spPr bwMode="auto">
          <a:xfrm>
            <a:off x="250825" y="4292600"/>
            <a:ext cx="8424863" cy="1152525"/>
          </a:xfrm>
          <a:prstGeom prst="rect">
            <a:avLst/>
          </a:prstGeom>
          <a:solidFill>
            <a:schemeClr val="accent1"/>
          </a:solidFill>
          <a:ln w="9525">
            <a:solidFill>
              <a:schemeClr val="tx1"/>
            </a:solidFill>
            <a:miter lim="800000"/>
            <a:headEnd/>
            <a:tailEnd/>
          </a:ln>
        </p:spPr>
        <p:txBody>
          <a:bodyPr wrap="none" anchor="ctr"/>
          <a:lstStyle/>
          <a:p>
            <a:r>
              <a:rPr lang="fr-FR"/>
              <a:t>Un arrêté conjoint (M.F, M. Commerce et M. concerné doit préciser les modalités  </a:t>
            </a:r>
          </a:p>
          <a:p>
            <a:r>
              <a:rPr lang="fr-FR"/>
              <a:t>relatives à l’origine du produit, l’intégration à l’économie nationale et l’importance </a:t>
            </a:r>
          </a:p>
          <a:p>
            <a:r>
              <a:rPr lang="fr-FR"/>
              <a:t>des lots ou produits sous traités sur le marché algérien. </a:t>
            </a:r>
          </a:p>
        </p:txBody>
      </p:sp>
    </p:spTree>
  </p:cSld>
  <p:clrMapOvr>
    <a:masterClrMapping/>
  </p:clrMapOvr>
  <p:transition>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E1BE1974-6834-4B09-9C53-D98F59D7DD3A}" type="slidenum">
              <a:rPr lang="fr-FR" sz="1200">
                <a:solidFill>
                  <a:schemeClr val="tx1">
                    <a:tint val="75000"/>
                  </a:schemeClr>
                </a:solidFill>
                <a:latin typeface="+mn-lt"/>
                <a:cs typeface="+mn-cs"/>
              </a:rPr>
              <a:pPr algn="r" fontAlgn="auto">
                <a:spcBef>
                  <a:spcPts val="0"/>
                </a:spcBef>
                <a:spcAft>
                  <a:spcPts val="0"/>
                </a:spcAft>
                <a:defRPr/>
              </a:pPr>
              <a:t>63</a:t>
            </a:fld>
            <a:endParaRPr lang="fr-FR" sz="1200" dirty="0">
              <a:solidFill>
                <a:schemeClr val="tx1">
                  <a:tint val="75000"/>
                </a:schemeClr>
              </a:solidFill>
              <a:latin typeface="+mn-lt"/>
              <a:cs typeface="+mn-cs"/>
            </a:endParaRPr>
          </a:p>
        </p:txBody>
      </p:sp>
      <p:sp>
        <p:nvSpPr>
          <p:cNvPr id="62467" name="Rectangle 2"/>
          <p:cNvSpPr>
            <a:spLocks noGrp="1" noChangeArrowheads="1"/>
          </p:cNvSpPr>
          <p:nvPr>
            <p:ph type="body" idx="4294967295"/>
          </p:nvPr>
        </p:nvSpPr>
        <p:spPr>
          <a:xfrm>
            <a:off x="179388" y="260350"/>
            <a:ext cx="8964612" cy="6337300"/>
          </a:xfrm>
          <a:ln>
            <a:solidFill>
              <a:schemeClr val="accent1"/>
            </a:solidFill>
          </a:ln>
        </p:spPr>
        <p:txBody>
          <a:bodyPr/>
          <a:lstStyle/>
          <a:p>
            <a:pPr marL="0" indent="0" algn="ctr" eaLnBrk="1" hangingPunct="1">
              <a:buFont typeface="Wingdings" pitchFamily="2" charset="2"/>
              <a:buNone/>
            </a:pPr>
            <a:r>
              <a:rPr lang="fr-FR" sz="2800" b="1" smtClean="0"/>
              <a:t> Choix du partenaire cocontractant</a:t>
            </a:r>
          </a:p>
          <a:p>
            <a:pPr marL="0" indent="0" algn="ctr" eaLnBrk="1" hangingPunct="1">
              <a:buFont typeface="Wingdings" pitchFamily="2" charset="2"/>
              <a:buNone/>
            </a:pPr>
            <a:endParaRPr lang="fr-FR" sz="2800" b="1" smtClean="0"/>
          </a:p>
          <a:p>
            <a:pPr marL="0" indent="0" eaLnBrk="1" hangingPunct="1">
              <a:buFont typeface="Wingdings" pitchFamily="2" charset="2"/>
              <a:buNone/>
            </a:pPr>
            <a:r>
              <a:rPr lang="fr-FR" sz="2400" smtClean="0"/>
              <a:t>Nouveau régime des groupements d’entreprises. </a:t>
            </a:r>
          </a:p>
          <a:p>
            <a:pPr marL="0" indent="0" eaLnBrk="1" hangingPunct="1">
              <a:buFont typeface="Wingdings" pitchFamily="2" charset="2"/>
              <a:buNone/>
            </a:pPr>
            <a:endParaRPr lang="fr-FR" sz="2400" smtClean="0"/>
          </a:p>
          <a:p>
            <a:pPr marL="0" indent="0" eaLnBrk="1" hangingPunct="1">
              <a:buFont typeface="Wingdings" pitchFamily="2" charset="2"/>
              <a:buNone/>
            </a:pPr>
            <a:r>
              <a:rPr lang="fr-FR" sz="2400" smtClean="0"/>
              <a:t>Les groupement sont désormais :</a:t>
            </a:r>
          </a:p>
          <a:p>
            <a:pPr marL="0" indent="0" eaLnBrk="1" hangingPunct="1">
              <a:buFont typeface="Wingdings" pitchFamily="2" charset="2"/>
              <a:buNone/>
            </a:pPr>
            <a:endParaRPr lang="fr-FR" sz="2400" smtClean="0"/>
          </a:p>
          <a:p>
            <a:pPr marL="0" indent="0" eaLnBrk="1" hangingPunct="1">
              <a:buFontTx/>
              <a:buChar char="-"/>
            </a:pPr>
            <a:r>
              <a:rPr lang="fr-FR" sz="2400" smtClean="0"/>
              <a:t>Soit conjoints,</a:t>
            </a:r>
          </a:p>
          <a:p>
            <a:pPr marL="0" indent="0" eaLnBrk="1" hangingPunct="1">
              <a:buFontTx/>
              <a:buNone/>
            </a:pPr>
            <a:endParaRPr lang="fr-FR" sz="2400" smtClean="0"/>
          </a:p>
          <a:p>
            <a:pPr marL="0" indent="0" eaLnBrk="1" hangingPunct="1">
              <a:buFontTx/>
              <a:buChar char="-"/>
            </a:pPr>
            <a:r>
              <a:rPr lang="fr-FR" sz="2400" smtClean="0"/>
              <a:t>Soit solidaires.</a:t>
            </a:r>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p:txBody>
      </p:sp>
      <p:sp>
        <p:nvSpPr>
          <p:cNvPr id="62468"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62469" name="Rectangle 5"/>
          <p:cNvSpPr>
            <a:spLocks noChangeArrowheads="1"/>
          </p:cNvSpPr>
          <p:nvPr/>
        </p:nvSpPr>
        <p:spPr bwMode="auto">
          <a:xfrm>
            <a:off x="827088" y="4797425"/>
            <a:ext cx="7489825" cy="936625"/>
          </a:xfrm>
          <a:prstGeom prst="rect">
            <a:avLst/>
          </a:prstGeom>
          <a:solidFill>
            <a:schemeClr val="accent1"/>
          </a:solidFill>
          <a:ln w="9525">
            <a:solidFill>
              <a:schemeClr val="tx1"/>
            </a:solidFill>
            <a:miter lim="800000"/>
            <a:headEnd/>
            <a:tailEnd/>
          </a:ln>
        </p:spPr>
        <p:txBody>
          <a:bodyPr wrap="none" anchor="ctr"/>
          <a:lstStyle/>
          <a:p>
            <a:pPr algn="ctr"/>
            <a:r>
              <a:rPr lang="fr-FR"/>
              <a:t>Sauf exception, le mandataire du groupement doit être majoritaire.</a:t>
            </a:r>
            <a:r>
              <a:rPr lang="fr-FR" b="1"/>
              <a:t> </a:t>
            </a:r>
          </a:p>
        </p:txBody>
      </p:sp>
    </p:spTree>
  </p:cSld>
  <p:clrMapOvr>
    <a:masterClrMapping/>
  </p:clrMapOvr>
  <p:transition>
    <p:dissolv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ous-titre 2"/>
          <p:cNvSpPr>
            <a:spLocks noGrp="1"/>
          </p:cNvSpPr>
          <p:nvPr>
            <p:ph type="subTitle" idx="4294967295"/>
          </p:nvPr>
        </p:nvSpPr>
        <p:spPr>
          <a:xfrm>
            <a:off x="684213" y="2205038"/>
            <a:ext cx="7705725" cy="2519362"/>
          </a:xfrm>
          <a:solidFill>
            <a:srgbClr val="CCCCFF"/>
          </a:solidFill>
        </p:spPr>
        <p:txBody>
          <a:bodyPr/>
          <a:lstStyle/>
          <a:p>
            <a:pPr marL="0" indent="0" algn="ctr" eaLnBrk="1" hangingPunct="1">
              <a:lnSpc>
                <a:spcPct val="90000"/>
              </a:lnSpc>
              <a:buFontTx/>
              <a:buNone/>
            </a:pPr>
            <a:endParaRPr lang="fr-FR" sz="1600" b="1" smtClean="0"/>
          </a:p>
          <a:p>
            <a:pPr marL="0" indent="0" algn="ctr" eaLnBrk="1" hangingPunct="1">
              <a:lnSpc>
                <a:spcPct val="90000"/>
              </a:lnSpc>
              <a:buFontTx/>
              <a:buNone/>
            </a:pPr>
            <a:r>
              <a:rPr lang="fr-FR" sz="2000" b="1" smtClean="0"/>
              <a:t>THEME : LA FORMATION DU MARCHE PUBLIC </a:t>
            </a:r>
          </a:p>
          <a:p>
            <a:pPr marL="0" indent="0" algn="ctr" eaLnBrk="1" hangingPunct="1">
              <a:lnSpc>
                <a:spcPct val="90000"/>
              </a:lnSpc>
              <a:buFontTx/>
              <a:buNone/>
            </a:pPr>
            <a:endParaRPr lang="fr-FR" sz="1200" b="1" smtClean="0"/>
          </a:p>
          <a:p>
            <a:pPr marL="0" indent="0" algn="ctr" eaLnBrk="1" hangingPunct="1">
              <a:lnSpc>
                <a:spcPct val="90000"/>
              </a:lnSpc>
              <a:buFontTx/>
              <a:buNone/>
            </a:pPr>
            <a:r>
              <a:rPr lang="fr-FR" sz="2800" b="1" smtClean="0"/>
              <a:t>SEQUENCE 6 : L’EXECUTION DES MARCHES PUBLICS </a:t>
            </a:r>
          </a:p>
        </p:txBody>
      </p:sp>
      <p:sp>
        <p:nvSpPr>
          <p:cNvPr id="7" name="Espace réservé du numéro de diapositive 6"/>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endParaRPr lang="fr-FR" sz="1200">
              <a:solidFill>
                <a:schemeClr val="tx1">
                  <a:tint val="75000"/>
                </a:schemeClr>
              </a:solidFill>
              <a:latin typeface="+mn-lt"/>
              <a:cs typeface="+mn-cs"/>
            </a:endParaRPr>
          </a:p>
          <a:p>
            <a:pPr algn="r" fontAlgn="auto">
              <a:spcBef>
                <a:spcPts val="0"/>
              </a:spcBef>
              <a:spcAft>
                <a:spcPts val="0"/>
              </a:spcAft>
              <a:defRPr/>
            </a:pPr>
            <a:fld id="{FDDDDF96-F153-460C-8A45-FED009F41C60}" type="slidenum">
              <a:rPr lang="fr-FR" sz="1200">
                <a:solidFill>
                  <a:schemeClr val="tx1">
                    <a:tint val="75000"/>
                  </a:schemeClr>
                </a:solidFill>
                <a:latin typeface="+mn-lt"/>
                <a:cs typeface="+mn-cs"/>
              </a:rPr>
              <a:pPr algn="r" fontAlgn="auto">
                <a:spcBef>
                  <a:spcPts val="0"/>
                </a:spcBef>
                <a:spcAft>
                  <a:spcPts val="0"/>
                </a:spcAft>
                <a:defRPr/>
              </a:pPr>
              <a:t>64</a:t>
            </a:fld>
            <a:endParaRPr lang="fr-FR" sz="1200">
              <a:solidFill>
                <a:schemeClr val="tx1">
                  <a:tint val="75000"/>
                </a:schemeClr>
              </a:solidFill>
              <a:latin typeface="+mn-lt"/>
              <a:cs typeface="+mn-cs"/>
            </a:endParaRPr>
          </a:p>
        </p:txBody>
      </p:sp>
    </p:spTree>
  </p:cSld>
  <p:clrMapOvr>
    <a:masterClrMapping/>
  </p:clrMapOvr>
  <p:transition>
    <p:dissolv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14F184FA-DBD9-4F4C-ACFC-27C766B988D8}" type="slidenum">
              <a:rPr lang="fr-FR" sz="1200">
                <a:solidFill>
                  <a:schemeClr val="tx1">
                    <a:tint val="75000"/>
                  </a:schemeClr>
                </a:solidFill>
                <a:latin typeface="+mn-lt"/>
                <a:cs typeface="+mn-cs"/>
              </a:rPr>
              <a:pPr algn="r" fontAlgn="auto">
                <a:spcBef>
                  <a:spcPts val="0"/>
                </a:spcBef>
                <a:spcAft>
                  <a:spcPts val="0"/>
                </a:spcAft>
                <a:defRPr/>
              </a:pPr>
              <a:t>65</a:t>
            </a:fld>
            <a:endParaRPr lang="fr-FR" sz="1200" dirty="0">
              <a:solidFill>
                <a:schemeClr val="tx1">
                  <a:tint val="75000"/>
                </a:schemeClr>
              </a:solidFill>
              <a:latin typeface="+mn-lt"/>
              <a:cs typeface="+mn-cs"/>
            </a:endParaRPr>
          </a:p>
        </p:txBody>
      </p:sp>
      <p:sp>
        <p:nvSpPr>
          <p:cNvPr id="69635" name="Rectangle 2"/>
          <p:cNvSpPr>
            <a:spLocks noGrp="1" noChangeArrowheads="1"/>
          </p:cNvSpPr>
          <p:nvPr>
            <p:ph type="body" idx="4294967295"/>
          </p:nvPr>
        </p:nvSpPr>
        <p:spPr>
          <a:xfrm>
            <a:off x="179388" y="260350"/>
            <a:ext cx="8964612" cy="6337300"/>
          </a:xfrm>
        </p:spPr>
        <p:txBody>
          <a:bodyPr/>
          <a:lstStyle/>
          <a:p>
            <a:pPr marL="0" indent="0" algn="ctr" eaLnBrk="1" hangingPunct="1">
              <a:lnSpc>
                <a:spcPct val="80000"/>
              </a:lnSpc>
              <a:buFont typeface="Wingdings" pitchFamily="2" charset="2"/>
              <a:buNone/>
            </a:pPr>
            <a:r>
              <a:rPr lang="fr-FR" sz="2400" b="1" smtClean="0"/>
              <a:t> Renforcement/allégement du régime des garanties</a:t>
            </a:r>
            <a:endParaRPr lang="fr-FR" sz="1400" b="1" smtClean="0"/>
          </a:p>
          <a:p>
            <a:pPr marL="0" indent="0" algn="ctr" eaLnBrk="1" hangingPunct="1">
              <a:lnSpc>
                <a:spcPct val="80000"/>
              </a:lnSpc>
              <a:buFont typeface="Wingdings" pitchFamily="2" charset="2"/>
              <a:buNone/>
            </a:pPr>
            <a:endParaRPr lang="fr-FR" sz="1400" smtClean="0"/>
          </a:p>
          <a:p>
            <a:pPr marL="0" indent="0" eaLnBrk="1" hangingPunct="1">
              <a:lnSpc>
                <a:spcPct val="80000"/>
              </a:lnSpc>
              <a:buFont typeface="Wingdings" pitchFamily="2" charset="2"/>
              <a:buNone/>
            </a:pPr>
            <a:r>
              <a:rPr lang="fr-FR" sz="2000" b="1" smtClean="0"/>
              <a:t>1. Les entreprises étrangères :</a:t>
            </a:r>
          </a:p>
          <a:p>
            <a:pPr marL="0" indent="0" eaLnBrk="1" hangingPunct="1">
              <a:lnSpc>
                <a:spcPct val="80000"/>
              </a:lnSpc>
              <a:buFontTx/>
              <a:buChar char="-"/>
            </a:pPr>
            <a:r>
              <a:rPr lang="fr-FR" sz="2000" smtClean="0"/>
              <a:t>seules ou en groupement, </a:t>
            </a:r>
            <a:r>
              <a:rPr lang="fr-FR" sz="2000" smtClean="0">
                <a:solidFill>
                  <a:srgbClr val="990000"/>
                </a:solidFill>
              </a:rPr>
              <a:t>doivent engager les moyens prévus</a:t>
            </a:r>
            <a:r>
              <a:rPr lang="fr-FR" sz="2000" smtClean="0"/>
              <a:t> dans leurs offres, sauf exception motivée.</a:t>
            </a:r>
          </a:p>
          <a:p>
            <a:pPr marL="0" indent="0" eaLnBrk="1" hangingPunct="1">
              <a:lnSpc>
                <a:spcPct val="80000"/>
              </a:lnSpc>
              <a:buFontTx/>
              <a:buNone/>
            </a:pPr>
            <a:endParaRPr lang="fr-FR" sz="2000" smtClean="0"/>
          </a:p>
          <a:p>
            <a:pPr marL="0" indent="0" eaLnBrk="1" hangingPunct="1">
              <a:lnSpc>
                <a:spcPct val="80000"/>
              </a:lnSpc>
              <a:buFontTx/>
              <a:buChar char="-"/>
            </a:pPr>
            <a:r>
              <a:rPr lang="fr-FR" sz="2000" smtClean="0"/>
              <a:t>Leur </a:t>
            </a:r>
            <a:r>
              <a:rPr lang="fr-FR" sz="2000" smtClean="0">
                <a:solidFill>
                  <a:srgbClr val="990000"/>
                </a:solidFill>
              </a:rPr>
              <a:t>CBE émise par une banque de droit algérien,</a:t>
            </a:r>
            <a:r>
              <a:rPr lang="fr-FR" sz="2000" smtClean="0"/>
              <a:t> couverte par une contre garantie émise par une banque étrangère de premier ordre. </a:t>
            </a:r>
          </a:p>
          <a:p>
            <a:pPr marL="0" indent="0" eaLnBrk="1" hangingPunct="1">
              <a:lnSpc>
                <a:spcPct val="80000"/>
              </a:lnSpc>
              <a:buFontTx/>
              <a:buNone/>
            </a:pPr>
            <a:endParaRPr lang="fr-FR" sz="2000" smtClean="0"/>
          </a:p>
          <a:p>
            <a:pPr marL="0" indent="0">
              <a:lnSpc>
                <a:spcPct val="80000"/>
              </a:lnSpc>
              <a:buFontTx/>
              <a:buChar char="-"/>
            </a:pPr>
            <a:r>
              <a:rPr lang="fr-FR" sz="2000" smtClean="0"/>
              <a:t>Utilisation des biens et services produits localement si bénéfice de la marge de préférence nationale et des avantages liés à l’origine du produit, l’intégration à l’économie nationale et l’importance des lots ou produits sous traités sur le marché algérien.</a:t>
            </a:r>
          </a:p>
          <a:p>
            <a:pPr marL="0" indent="0">
              <a:lnSpc>
                <a:spcPct val="80000"/>
              </a:lnSpc>
              <a:buFontTx/>
              <a:buNone/>
            </a:pPr>
            <a:endParaRPr lang="fr-FR" sz="2000" smtClean="0"/>
          </a:p>
          <a:p>
            <a:pPr marL="0" indent="0">
              <a:lnSpc>
                <a:spcPct val="80000"/>
              </a:lnSpc>
              <a:buFontTx/>
              <a:buNone/>
            </a:pPr>
            <a:r>
              <a:rPr lang="fr-FR" sz="2000" b="1" smtClean="0"/>
              <a:t>2. Pour les marchés qui ne relèvent pas des CNM</a:t>
            </a:r>
            <a:r>
              <a:rPr lang="fr-FR" sz="2000" smtClean="0"/>
              <a:t>, la CBE entre 1 et 5% du montant du marché avec possibilité de transformer, pour les marchés de travaux, la CBE en RG de 5% sur chaque situation de travaux.</a:t>
            </a:r>
          </a:p>
          <a:p>
            <a:pPr marL="0" indent="0">
              <a:lnSpc>
                <a:spcPct val="80000"/>
              </a:lnSpc>
              <a:buFontTx/>
              <a:buNone/>
            </a:pPr>
            <a:endParaRPr lang="fr-FR" sz="2000" smtClean="0"/>
          </a:p>
          <a:p>
            <a:pPr marL="0" indent="0">
              <a:lnSpc>
                <a:spcPct val="80000"/>
              </a:lnSpc>
              <a:buFontTx/>
              <a:buNone/>
            </a:pPr>
            <a:r>
              <a:rPr lang="fr-FR" sz="2000" b="1" smtClean="0"/>
              <a:t>3. Dispense des artisans et des micros entreprises</a:t>
            </a:r>
            <a:r>
              <a:rPr lang="fr-FR" sz="2000" smtClean="0"/>
              <a:t> de droit algérien de la CBE pour les opérations publiques de restauration de biens culturels. </a:t>
            </a:r>
          </a:p>
          <a:p>
            <a:pPr marL="0" indent="0" eaLnBrk="1" hangingPunct="1">
              <a:lnSpc>
                <a:spcPct val="80000"/>
              </a:lnSpc>
              <a:buFont typeface="Wingdings" pitchFamily="2" charset="2"/>
              <a:buNone/>
            </a:pPr>
            <a:endParaRPr lang="fr-FR" sz="2000" smtClean="0"/>
          </a:p>
          <a:p>
            <a:pPr marL="0" indent="0" eaLnBrk="1" hangingPunct="1">
              <a:lnSpc>
                <a:spcPct val="80000"/>
              </a:lnSpc>
              <a:buFont typeface="Wingdings" pitchFamily="2" charset="2"/>
              <a:buNone/>
            </a:pPr>
            <a:endParaRPr lang="fr-FR" sz="2000" smtClean="0"/>
          </a:p>
          <a:p>
            <a:pPr marL="0" indent="0" eaLnBrk="1" hangingPunct="1">
              <a:lnSpc>
                <a:spcPct val="80000"/>
              </a:lnSpc>
              <a:buFont typeface="Wingdings" pitchFamily="2" charset="2"/>
              <a:buNone/>
            </a:pPr>
            <a:endParaRPr lang="fr-FR" sz="2000" smtClean="0"/>
          </a:p>
          <a:p>
            <a:pPr marL="0" indent="0" eaLnBrk="1" hangingPunct="1">
              <a:lnSpc>
                <a:spcPct val="80000"/>
              </a:lnSpc>
              <a:buFont typeface="Wingdings" pitchFamily="2" charset="2"/>
              <a:buNone/>
            </a:pPr>
            <a:endParaRPr lang="fr-FR" sz="2000" smtClean="0"/>
          </a:p>
        </p:txBody>
      </p:sp>
      <p:sp>
        <p:nvSpPr>
          <p:cNvPr id="69636"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F88B8112-DA87-4B90-9AA7-47C652EDB727}" type="slidenum">
              <a:rPr lang="fr-FR" sz="1200">
                <a:solidFill>
                  <a:schemeClr val="tx1">
                    <a:tint val="75000"/>
                  </a:schemeClr>
                </a:solidFill>
                <a:latin typeface="+mn-lt"/>
                <a:cs typeface="+mn-cs"/>
              </a:rPr>
              <a:pPr algn="r" fontAlgn="auto">
                <a:spcBef>
                  <a:spcPts val="0"/>
                </a:spcBef>
                <a:spcAft>
                  <a:spcPts val="0"/>
                </a:spcAft>
                <a:defRPr/>
              </a:pPr>
              <a:t>66</a:t>
            </a:fld>
            <a:endParaRPr lang="fr-FR" sz="1200" dirty="0">
              <a:solidFill>
                <a:schemeClr val="tx1">
                  <a:tint val="75000"/>
                </a:schemeClr>
              </a:solidFill>
              <a:latin typeface="+mn-lt"/>
              <a:cs typeface="+mn-cs"/>
            </a:endParaRPr>
          </a:p>
        </p:txBody>
      </p:sp>
      <p:sp>
        <p:nvSpPr>
          <p:cNvPr id="70659" name="Rectangle 2"/>
          <p:cNvSpPr>
            <a:spLocks noGrp="1" noChangeArrowheads="1"/>
          </p:cNvSpPr>
          <p:nvPr>
            <p:ph type="body" idx="4294967295"/>
          </p:nvPr>
        </p:nvSpPr>
        <p:spPr>
          <a:xfrm>
            <a:off x="179388" y="260350"/>
            <a:ext cx="8964612" cy="6337300"/>
          </a:xfrm>
        </p:spPr>
        <p:txBody>
          <a:bodyPr/>
          <a:lstStyle/>
          <a:p>
            <a:pPr marL="0" indent="0" algn="ctr" eaLnBrk="1" hangingPunct="1">
              <a:buFont typeface="Wingdings" pitchFamily="2" charset="2"/>
              <a:buNone/>
            </a:pPr>
            <a:r>
              <a:rPr lang="fr-FR" sz="2800" b="1" smtClean="0"/>
              <a:t> Remboursement des avances</a:t>
            </a:r>
          </a:p>
          <a:p>
            <a:pPr marL="0" indent="0" algn="ctr" eaLnBrk="1" hangingPunct="1">
              <a:buFont typeface="Wingdings" pitchFamily="2" charset="2"/>
              <a:buNone/>
            </a:pPr>
            <a:endParaRPr lang="fr-FR" sz="2800" b="1" smtClean="0"/>
          </a:p>
          <a:p>
            <a:pPr marL="0" indent="0">
              <a:buFontTx/>
              <a:buChar char="-"/>
            </a:pPr>
            <a:r>
              <a:rPr lang="fr-FR" sz="2400" smtClean="0"/>
              <a:t>déduction de la quote-part d’une avance sur approvisionnement, remboursée sur un acompte, </a:t>
            </a:r>
            <a:r>
              <a:rPr lang="fr-FR" sz="2400" u="sng" smtClean="0"/>
              <a:t>après</a:t>
            </a:r>
            <a:r>
              <a:rPr lang="fr-FR" sz="2400" smtClean="0"/>
              <a:t> application de la révision des prix.</a:t>
            </a:r>
          </a:p>
          <a:p>
            <a:pPr marL="0" indent="0">
              <a:buFontTx/>
              <a:buChar char="-"/>
            </a:pPr>
            <a:endParaRPr lang="fr-FR" sz="2400" smtClean="0"/>
          </a:p>
          <a:p>
            <a:pPr marL="0" indent="0">
              <a:buFontTx/>
              <a:buChar char="-"/>
            </a:pPr>
            <a:r>
              <a:rPr lang="fr-FR" sz="2400" smtClean="0"/>
              <a:t>déduction de la quote-part d’une avance forfaitaire, remboursée sur un acompte, </a:t>
            </a:r>
            <a:r>
              <a:rPr lang="fr-FR" sz="2400" u="sng" smtClean="0"/>
              <a:t>avant</a:t>
            </a:r>
            <a:r>
              <a:rPr lang="fr-FR" sz="2400" smtClean="0"/>
              <a:t> application de la révision des prix.</a:t>
            </a:r>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p:txBody>
      </p:sp>
      <p:sp>
        <p:nvSpPr>
          <p:cNvPr id="70660"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94545D10-E452-4D2A-8179-F58C12321521}" type="slidenum">
              <a:rPr lang="fr-FR" sz="1200">
                <a:solidFill>
                  <a:schemeClr val="tx1">
                    <a:tint val="75000"/>
                  </a:schemeClr>
                </a:solidFill>
                <a:latin typeface="+mn-lt"/>
                <a:cs typeface="+mn-cs"/>
              </a:rPr>
              <a:pPr algn="r" fontAlgn="auto">
                <a:spcBef>
                  <a:spcPts val="0"/>
                </a:spcBef>
                <a:spcAft>
                  <a:spcPts val="0"/>
                </a:spcAft>
                <a:defRPr/>
              </a:pPr>
              <a:t>67</a:t>
            </a:fld>
            <a:endParaRPr lang="fr-FR" sz="1200" dirty="0">
              <a:solidFill>
                <a:schemeClr val="tx1">
                  <a:tint val="75000"/>
                </a:schemeClr>
              </a:solidFill>
              <a:latin typeface="+mn-lt"/>
              <a:cs typeface="+mn-cs"/>
            </a:endParaRPr>
          </a:p>
        </p:txBody>
      </p:sp>
      <p:sp>
        <p:nvSpPr>
          <p:cNvPr id="71683" name="Rectangle 2"/>
          <p:cNvSpPr>
            <a:spLocks noGrp="1" noChangeArrowheads="1"/>
          </p:cNvSpPr>
          <p:nvPr>
            <p:ph type="body" idx="4294967295"/>
          </p:nvPr>
        </p:nvSpPr>
        <p:spPr>
          <a:xfrm>
            <a:off x="179388" y="260350"/>
            <a:ext cx="8964612" cy="6337300"/>
          </a:xfrm>
        </p:spPr>
        <p:txBody>
          <a:bodyPr/>
          <a:lstStyle/>
          <a:p>
            <a:pPr marL="0" indent="0" algn="ctr" eaLnBrk="1" hangingPunct="1">
              <a:buFont typeface="Wingdings" pitchFamily="2" charset="2"/>
              <a:buNone/>
            </a:pPr>
            <a:r>
              <a:rPr lang="fr-FR" sz="2800" b="1" smtClean="0"/>
              <a:t> Régime des avenants</a:t>
            </a:r>
          </a:p>
          <a:p>
            <a:pPr marL="0" indent="0" algn="ctr" eaLnBrk="1" hangingPunct="1">
              <a:buFont typeface="Wingdings" pitchFamily="2" charset="2"/>
              <a:buNone/>
            </a:pPr>
            <a:endParaRPr lang="fr-FR" sz="2800" b="1" smtClean="0"/>
          </a:p>
          <a:p>
            <a:pPr marL="0" indent="0">
              <a:buFontTx/>
              <a:buNone/>
            </a:pPr>
            <a:r>
              <a:rPr lang="fr-FR" sz="2400" smtClean="0"/>
              <a:t>- Seules des </a:t>
            </a:r>
            <a:r>
              <a:rPr lang="fr-FR" sz="2400" u="sng" smtClean="0"/>
              <a:t>sujétions techniques imprévues</a:t>
            </a:r>
            <a:r>
              <a:rPr lang="fr-FR" sz="2400" smtClean="0"/>
              <a:t> ne résultant pas du fait des parties peuvent justifier une modification essentielle du marché.</a:t>
            </a:r>
          </a:p>
          <a:p>
            <a:pPr marL="0" indent="0">
              <a:buFontTx/>
              <a:buNone/>
            </a:pPr>
            <a:endParaRPr lang="fr-FR" sz="2400" smtClean="0"/>
          </a:p>
          <a:p>
            <a:pPr marL="0" indent="0">
              <a:buFontTx/>
              <a:buNone/>
            </a:pPr>
            <a:r>
              <a:rPr lang="fr-FR" sz="2400" smtClean="0"/>
              <a:t>-Calcul de la compétence de la commission des marchés par rapport au montant initial du marché</a:t>
            </a:r>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p:txBody>
      </p:sp>
      <p:sp>
        <p:nvSpPr>
          <p:cNvPr id="7168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2E08CF49-D622-4980-BEF4-1E0BB08F9513}" type="slidenum">
              <a:rPr lang="fr-FR" sz="1200">
                <a:solidFill>
                  <a:schemeClr val="tx1">
                    <a:tint val="75000"/>
                  </a:schemeClr>
                </a:solidFill>
                <a:latin typeface="+mn-lt"/>
                <a:cs typeface="+mn-cs"/>
              </a:rPr>
              <a:pPr algn="r" fontAlgn="auto">
                <a:spcBef>
                  <a:spcPts val="0"/>
                </a:spcBef>
                <a:spcAft>
                  <a:spcPts val="0"/>
                </a:spcAft>
                <a:defRPr/>
              </a:pPr>
              <a:t>68</a:t>
            </a:fld>
            <a:endParaRPr lang="fr-FR" sz="1200" dirty="0">
              <a:solidFill>
                <a:schemeClr val="tx1">
                  <a:tint val="75000"/>
                </a:schemeClr>
              </a:solidFill>
              <a:latin typeface="+mn-lt"/>
              <a:cs typeface="+mn-cs"/>
            </a:endParaRPr>
          </a:p>
        </p:txBody>
      </p:sp>
      <p:sp>
        <p:nvSpPr>
          <p:cNvPr id="72707" name="Rectangle 2"/>
          <p:cNvSpPr>
            <a:spLocks noGrp="1" noChangeArrowheads="1"/>
          </p:cNvSpPr>
          <p:nvPr>
            <p:ph type="body" idx="4294967295"/>
          </p:nvPr>
        </p:nvSpPr>
        <p:spPr>
          <a:xfrm>
            <a:off x="179388" y="260350"/>
            <a:ext cx="8964612" cy="6337300"/>
          </a:xfrm>
        </p:spPr>
        <p:txBody>
          <a:bodyPr/>
          <a:lstStyle/>
          <a:p>
            <a:pPr marL="0" indent="0" algn="ctr" eaLnBrk="1" hangingPunct="1">
              <a:buFont typeface="Wingdings" pitchFamily="2" charset="2"/>
              <a:buNone/>
            </a:pPr>
            <a:r>
              <a:rPr lang="fr-FR" sz="2800" b="1" smtClean="0"/>
              <a:t> Encadrement des conditions de la sous-traitance</a:t>
            </a:r>
          </a:p>
          <a:p>
            <a:pPr marL="0" indent="0" algn="ctr" eaLnBrk="1" hangingPunct="1">
              <a:buFont typeface="Wingdings" pitchFamily="2" charset="2"/>
              <a:buNone/>
            </a:pPr>
            <a:endParaRPr lang="fr-FR" sz="2800" b="1" smtClean="0"/>
          </a:p>
          <a:p>
            <a:pPr marL="0" indent="0" eaLnBrk="1" hangingPunct="1">
              <a:buFontTx/>
              <a:buChar char="-"/>
            </a:pPr>
            <a:r>
              <a:rPr lang="fr-FR" sz="2400" smtClean="0"/>
              <a:t>Obligation de vérification, par le service contractant lors de l’approbation du sous traitant, que ses  qualifications, références professionnelles et moyens humains et matériels sont conformes aux tâches à sous-traiter.</a:t>
            </a:r>
          </a:p>
          <a:p>
            <a:pPr marL="0" indent="0" eaLnBrk="1" hangingPunct="1">
              <a:buFontTx/>
              <a:buChar char="-"/>
            </a:pPr>
            <a:endParaRPr lang="fr-FR" sz="2400" smtClean="0"/>
          </a:p>
          <a:p>
            <a:pPr marL="0" indent="0" eaLnBrk="1" hangingPunct="1">
              <a:buFontTx/>
              <a:buChar char="-"/>
            </a:pPr>
            <a:r>
              <a:rPr lang="fr-FR" sz="2400" smtClean="0"/>
              <a:t>Diminution de la part transférable du montant des prestations à sous-traiter localement.</a:t>
            </a:r>
          </a:p>
          <a:p>
            <a:pPr marL="0" indent="0" eaLnBrk="1" hangingPunct="1">
              <a:buFontTx/>
              <a:buChar char="-"/>
            </a:pPr>
            <a:endParaRPr lang="fr-FR" sz="2400" smtClean="0"/>
          </a:p>
          <a:p>
            <a:pPr marL="0" indent="0" eaLnBrk="1" hangingPunct="1">
              <a:buFontTx/>
              <a:buChar char="-"/>
            </a:pPr>
            <a:r>
              <a:rPr lang="fr-FR" sz="2400" smtClean="0"/>
              <a:t>Le sous-traitant ne doit pas être frappé par une interdiction, temporaire ou définitive de participation à un marché public.</a:t>
            </a:r>
          </a:p>
          <a:p>
            <a:pPr marL="0" indent="0" eaLnBrk="1" hangingPunct="1">
              <a:buFont typeface="Wingdings" pitchFamily="2" charset="2"/>
              <a:buNone/>
            </a:pPr>
            <a:endParaRPr lang="fr-FR" sz="2400" smtClean="0"/>
          </a:p>
          <a:p>
            <a:pPr marL="0" indent="0" eaLnBrk="1" hangingPunct="1">
              <a:buFont typeface="Wingdings" pitchFamily="2" charset="2"/>
              <a:buNone/>
            </a:pPr>
            <a:endParaRPr lang="fr-FR" sz="2400" smtClean="0"/>
          </a:p>
        </p:txBody>
      </p:sp>
      <p:sp>
        <p:nvSpPr>
          <p:cNvPr id="72708"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38E1DA21-17BB-45EF-920B-CC7172E7DB77}" type="slidenum">
              <a:rPr lang="fr-FR" sz="1200">
                <a:solidFill>
                  <a:schemeClr val="tx1">
                    <a:tint val="75000"/>
                  </a:schemeClr>
                </a:solidFill>
                <a:latin typeface="+mn-lt"/>
                <a:cs typeface="+mn-cs"/>
              </a:rPr>
              <a:pPr algn="r" fontAlgn="auto">
                <a:spcBef>
                  <a:spcPts val="0"/>
                </a:spcBef>
                <a:spcAft>
                  <a:spcPts val="0"/>
                </a:spcAft>
                <a:defRPr/>
              </a:pPr>
              <a:t>69</a:t>
            </a:fld>
            <a:endParaRPr lang="fr-FR" sz="1200" dirty="0">
              <a:solidFill>
                <a:schemeClr val="tx1">
                  <a:tint val="75000"/>
                </a:schemeClr>
              </a:solidFill>
              <a:latin typeface="+mn-lt"/>
              <a:cs typeface="+mn-cs"/>
            </a:endParaRPr>
          </a:p>
        </p:txBody>
      </p:sp>
      <p:sp>
        <p:nvSpPr>
          <p:cNvPr id="73731" name="Rectangle 2"/>
          <p:cNvSpPr>
            <a:spLocks noGrp="1" noChangeArrowheads="1"/>
          </p:cNvSpPr>
          <p:nvPr>
            <p:ph type="body" idx="4294967295"/>
          </p:nvPr>
        </p:nvSpPr>
        <p:spPr>
          <a:xfrm>
            <a:off x="611188" y="620713"/>
            <a:ext cx="8281987" cy="6021387"/>
          </a:xfrm>
        </p:spPr>
        <p:txBody>
          <a:bodyPr/>
          <a:lstStyle/>
          <a:p>
            <a:pPr marL="0" indent="0" algn="ctr" eaLnBrk="1" hangingPunct="1">
              <a:buFont typeface="Wingdings" pitchFamily="2" charset="2"/>
              <a:buNone/>
            </a:pPr>
            <a:r>
              <a:rPr lang="fr-FR" sz="2800" b="1" smtClean="0"/>
              <a:t>Consécration du pouvoir exorbitant du service contractant (Art.9)</a:t>
            </a:r>
          </a:p>
          <a:p>
            <a:pPr marL="0" indent="0" eaLnBrk="1" hangingPunct="1">
              <a:buFont typeface="Wingdings" pitchFamily="2" charset="2"/>
              <a:buNone/>
            </a:pPr>
            <a:endParaRPr lang="fr-FR" sz="2800" b="1" smtClean="0"/>
          </a:p>
          <a:p>
            <a:pPr marL="0" indent="0" eaLnBrk="1" hangingPunct="1">
              <a:buFont typeface="Wingdings" pitchFamily="2" charset="2"/>
              <a:buNone/>
            </a:pPr>
            <a:r>
              <a:rPr lang="fr-FR" sz="2800" smtClean="0"/>
              <a:t>Le pouvoir de sanction unilatérale est consacré pour le seul service contractant.</a:t>
            </a:r>
          </a:p>
          <a:p>
            <a:pPr marL="0" indent="0" algn="ctr" eaLnBrk="1" hangingPunct="1">
              <a:buFont typeface="Wingdings" pitchFamily="2" charset="2"/>
              <a:buNone/>
            </a:pPr>
            <a:endParaRPr lang="fr-FR" sz="2400" smtClean="0"/>
          </a:p>
          <a:p>
            <a:pPr marL="0" indent="0" algn="ctr" eaLnBrk="1" hangingPunct="1">
              <a:buFont typeface="Wingdings" pitchFamily="2" charset="2"/>
              <a:buNone/>
            </a:pPr>
            <a:endParaRPr lang="fr-FR" smtClean="0"/>
          </a:p>
          <a:p>
            <a:pPr marL="0" indent="0" algn="ctr" eaLnBrk="1" hangingPunct="1">
              <a:buFont typeface="Wingdings" pitchFamily="2" charset="2"/>
              <a:buNone/>
            </a:pPr>
            <a:endParaRPr lang="fr-FR" sz="3600" smtClean="0"/>
          </a:p>
        </p:txBody>
      </p:sp>
      <p:sp>
        <p:nvSpPr>
          <p:cNvPr id="7373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idx="4294967295"/>
          </p:nvPr>
        </p:nvSpPr>
        <p:spPr>
          <a:xfrm>
            <a:off x="250825" y="0"/>
            <a:ext cx="8262938" cy="2051050"/>
          </a:xfrm>
        </p:spPr>
        <p:txBody>
          <a:bodyPr/>
          <a:lstStyle/>
          <a:p>
            <a:pPr marL="838200" indent="-838200" algn="l"/>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600" smtClean="0">
                <a:solidFill>
                  <a:srgbClr val="CC3300"/>
                </a:solidFill>
              </a:rPr>
              <a:t/>
            </a:r>
            <a:br>
              <a:rPr lang="fr-FR" sz="3600" smtClean="0">
                <a:solidFill>
                  <a:srgbClr val="CC3300"/>
                </a:solidFill>
              </a:rPr>
            </a:br>
            <a:r>
              <a:rPr lang="fr-FR" sz="3200" smtClean="0">
                <a:solidFill>
                  <a:srgbClr val="A50021"/>
                </a:solidFill>
              </a:rPr>
              <a:t/>
            </a:r>
            <a:br>
              <a:rPr lang="fr-FR" sz="3200" smtClean="0">
                <a:solidFill>
                  <a:srgbClr val="A50021"/>
                </a:solidFill>
              </a:rPr>
            </a:br>
            <a:endParaRPr lang="fr-FR" sz="3200" smtClean="0">
              <a:solidFill>
                <a:srgbClr val="A50021"/>
              </a:solidFill>
            </a:endParaRPr>
          </a:p>
        </p:txBody>
      </p:sp>
      <p:sp>
        <p:nvSpPr>
          <p:cNvPr id="123907" name="Rectangle 3"/>
          <p:cNvSpPr>
            <a:spLocks noGrp="1" noChangeArrowheads="1"/>
          </p:cNvSpPr>
          <p:nvPr>
            <p:ph type="body" idx="4294967295"/>
          </p:nvPr>
        </p:nvSpPr>
        <p:spPr>
          <a:xfrm>
            <a:off x="755650" y="3213100"/>
            <a:ext cx="7859713" cy="2447925"/>
          </a:xfrm>
          <a:solidFill>
            <a:srgbClr val="FFFF00"/>
          </a:solidFill>
        </p:spPr>
        <p:txBody>
          <a:bodyPr/>
          <a:lstStyle/>
          <a:p>
            <a:r>
              <a:rPr lang="fr-FR" sz="2800" smtClean="0"/>
              <a:t>Un levier fondamental de la croissance économique</a:t>
            </a:r>
          </a:p>
          <a:p>
            <a:r>
              <a:rPr lang="fr-FR" sz="2800" smtClean="0"/>
              <a:t>Un moyen de lutte contre la pauvreté (projet contra cyclique)</a:t>
            </a:r>
          </a:p>
          <a:p>
            <a:r>
              <a:rPr lang="fr-FR" sz="2800" smtClean="0"/>
              <a:t>un régulateur des tensions sociales</a:t>
            </a:r>
          </a:p>
          <a:p>
            <a:endParaRPr lang="fr-FR" sz="2800" smtClean="0"/>
          </a:p>
        </p:txBody>
      </p:sp>
      <p:sp>
        <p:nvSpPr>
          <p:cNvPr id="123908" name="Rectangle 4"/>
          <p:cNvSpPr>
            <a:spLocks noChangeArrowheads="1"/>
          </p:cNvSpPr>
          <p:nvPr/>
        </p:nvSpPr>
        <p:spPr bwMode="auto">
          <a:xfrm>
            <a:off x="468313" y="1268413"/>
            <a:ext cx="8351837" cy="1066800"/>
          </a:xfrm>
          <a:prstGeom prst="rect">
            <a:avLst/>
          </a:prstGeom>
          <a:noFill/>
          <a:ln w="9525">
            <a:noFill/>
            <a:miter lim="800000"/>
            <a:headEnd/>
            <a:tailEnd/>
          </a:ln>
          <a:effectLst/>
        </p:spPr>
        <p:txBody>
          <a:bodyPr>
            <a:spAutoFit/>
          </a:bodyPr>
          <a:lstStyle/>
          <a:p>
            <a:r>
              <a:rPr lang="fr-FR" sz="3200">
                <a:solidFill>
                  <a:srgbClr val="A50021"/>
                </a:solidFill>
              </a:rPr>
              <a:t>1/ Un axe prioritaire dans le développement économique et social du pays.</a:t>
            </a:r>
          </a:p>
        </p:txBody>
      </p:sp>
    </p:spTree>
  </p:cSld>
  <p:clrMapOvr>
    <a:masterClrMapping/>
  </p:clrMapOvr>
  <p:transition>
    <p:dissolv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ous-titre 2"/>
          <p:cNvSpPr>
            <a:spLocks noGrp="1"/>
          </p:cNvSpPr>
          <p:nvPr>
            <p:ph type="subTitle" idx="4294967295"/>
          </p:nvPr>
        </p:nvSpPr>
        <p:spPr>
          <a:xfrm>
            <a:off x="684213" y="2205038"/>
            <a:ext cx="7705725" cy="2519362"/>
          </a:xfrm>
          <a:solidFill>
            <a:srgbClr val="CCCCFF"/>
          </a:solidFill>
        </p:spPr>
        <p:txBody>
          <a:bodyPr/>
          <a:lstStyle/>
          <a:p>
            <a:pPr marL="0" indent="0" algn="ctr" eaLnBrk="1" hangingPunct="1">
              <a:lnSpc>
                <a:spcPct val="90000"/>
              </a:lnSpc>
              <a:buFontTx/>
              <a:buNone/>
            </a:pPr>
            <a:endParaRPr lang="fr-FR" sz="1600" b="1" smtClean="0"/>
          </a:p>
          <a:p>
            <a:pPr marL="0" indent="0" algn="ctr" eaLnBrk="1" hangingPunct="1">
              <a:lnSpc>
                <a:spcPct val="90000"/>
              </a:lnSpc>
              <a:buFontTx/>
              <a:buNone/>
            </a:pPr>
            <a:r>
              <a:rPr lang="fr-FR" sz="2000" b="1" smtClean="0"/>
              <a:t>THEME : LA FORMATION DU MARCHE PUBLIC </a:t>
            </a:r>
          </a:p>
          <a:p>
            <a:pPr marL="0" indent="0" algn="ctr" eaLnBrk="1" hangingPunct="1">
              <a:lnSpc>
                <a:spcPct val="90000"/>
              </a:lnSpc>
              <a:buFontTx/>
              <a:buNone/>
            </a:pPr>
            <a:endParaRPr lang="fr-FR" sz="1200" b="1" smtClean="0"/>
          </a:p>
          <a:p>
            <a:pPr marL="0" indent="0" algn="ctr" eaLnBrk="1" hangingPunct="1">
              <a:lnSpc>
                <a:spcPct val="90000"/>
              </a:lnSpc>
              <a:buFontTx/>
              <a:buNone/>
            </a:pPr>
            <a:r>
              <a:rPr lang="fr-FR" sz="2800" b="1" smtClean="0"/>
              <a:t>SEQUENCE 7 : MORALISATION DES MARCHES PUBLICS </a:t>
            </a:r>
          </a:p>
        </p:txBody>
      </p:sp>
      <p:sp>
        <p:nvSpPr>
          <p:cNvPr id="7" name="Espace réservé du numéro de diapositive 6"/>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endParaRPr lang="fr-FR" sz="1200">
              <a:solidFill>
                <a:schemeClr val="tx1">
                  <a:tint val="75000"/>
                </a:schemeClr>
              </a:solidFill>
              <a:latin typeface="+mn-lt"/>
              <a:cs typeface="+mn-cs"/>
            </a:endParaRPr>
          </a:p>
          <a:p>
            <a:pPr algn="r" fontAlgn="auto">
              <a:spcBef>
                <a:spcPts val="0"/>
              </a:spcBef>
              <a:spcAft>
                <a:spcPts val="0"/>
              </a:spcAft>
              <a:defRPr/>
            </a:pPr>
            <a:fld id="{F96C43A4-F282-45F0-AEE6-EFCBE557A7C3}" type="slidenum">
              <a:rPr lang="fr-FR" sz="1200">
                <a:solidFill>
                  <a:schemeClr val="tx1">
                    <a:tint val="75000"/>
                  </a:schemeClr>
                </a:solidFill>
                <a:latin typeface="+mn-lt"/>
                <a:cs typeface="+mn-cs"/>
              </a:rPr>
              <a:pPr algn="r" fontAlgn="auto">
                <a:spcBef>
                  <a:spcPts val="0"/>
                </a:spcBef>
                <a:spcAft>
                  <a:spcPts val="0"/>
                </a:spcAft>
                <a:defRPr/>
              </a:pPr>
              <a:t>70</a:t>
            </a:fld>
            <a:endParaRPr lang="fr-FR" sz="1200">
              <a:solidFill>
                <a:schemeClr val="tx1">
                  <a:tint val="75000"/>
                </a:schemeClr>
              </a:solidFill>
              <a:latin typeface="+mn-lt"/>
              <a:cs typeface="+mn-cs"/>
            </a:endParaRPr>
          </a:p>
        </p:txBody>
      </p:sp>
    </p:spTree>
  </p:cSld>
  <p:clrMapOvr>
    <a:masterClrMapping/>
  </p:clrMapOvr>
  <p:transition>
    <p:dissolv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BA683A39-6522-4E23-AC01-B4416237A095}" type="slidenum">
              <a:rPr lang="fr-FR" sz="1200">
                <a:solidFill>
                  <a:schemeClr val="tx1">
                    <a:tint val="75000"/>
                  </a:schemeClr>
                </a:solidFill>
                <a:latin typeface="+mn-lt"/>
                <a:cs typeface="+mn-cs"/>
              </a:rPr>
              <a:pPr algn="r" fontAlgn="auto">
                <a:spcBef>
                  <a:spcPts val="0"/>
                </a:spcBef>
                <a:spcAft>
                  <a:spcPts val="0"/>
                </a:spcAft>
                <a:defRPr/>
              </a:pPr>
              <a:t>71</a:t>
            </a:fld>
            <a:endParaRPr lang="fr-FR" sz="1200" dirty="0">
              <a:solidFill>
                <a:schemeClr val="tx1">
                  <a:tint val="75000"/>
                </a:schemeClr>
              </a:solidFill>
              <a:latin typeface="+mn-lt"/>
              <a:cs typeface="+mn-cs"/>
            </a:endParaRPr>
          </a:p>
        </p:txBody>
      </p:sp>
      <p:sp>
        <p:nvSpPr>
          <p:cNvPr id="134147" name="Rectangle 2"/>
          <p:cNvSpPr>
            <a:spLocks noGrp="1" noChangeArrowheads="1"/>
          </p:cNvSpPr>
          <p:nvPr>
            <p:ph type="body" idx="4294967295"/>
          </p:nvPr>
        </p:nvSpPr>
        <p:spPr>
          <a:xfrm>
            <a:off x="179388" y="260350"/>
            <a:ext cx="8964612" cy="6337300"/>
          </a:xfrm>
        </p:spPr>
        <p:txBody>
          <a:bodyPr/>
          <a:lstStyle/>
          <a:p>
            <a:pPr marL="0" indent="0" algn="ctr" eaLnBrk="1" hangingPunct="1">
              <a:buFont typeface="Wingdings" pitchFamily="2" charset="2"/>
              <a:buNone/>
            </a:pPr>
            <a:r>
              <a:rPr lang="fr-FR" sz="3600" b="1" smtClean="0"/>
              <a:t> </a:t>
            </a:r>
            <a:r>
              <a:rPr lang="fr-FR" sz="2800" b="1" smtClean="0"/>
              <a:t>Contexte présidant à la réforme des pratiques de passation des marchés</a:t>
            </a:r>
          </a:p>
          <a:p>
            <a:pPr marL="0" indent="0" algn="ctr" eaLnBrk="1" hangingPunct="1">
              <a:buFont typeface="Wingdings" pitchFamily="2" charset="2"/>
              <a:buNone/>
            </a:pPr>
            <a:endParaRPr lang="fr-FR" sz="3600" b="1" smtClean="0"/>
          </a:p>
          <a:p>
            <a:pPr marL="0" indent="0">
              <a:buFontTx/>
              <a:buChar char="-"/>
            </a:pPr>
            <a:r>
              <a:rPr lang="fr-FR" sz="2400" smtClean="0"/>
              <a:t>Nouveau rôle de la cour des comptes (ord. n°10-02 du 26/08/2010); </a:t>
            </a:r>
          </a:p>
          <a:p>
            <a:pPr marL="0" indent="0">
              <a:buFontTx/>
              <a:buNone/>
            </a:pPr>
            <a:endParaRPr lang="fr-FR" sz="1600" smtClean="0"/>
          </a:p>
          <a:p>
            <a:pPr marL="0" indent="0">
              <a:buFontTx/>
              <a:buChar char="-"/>
            </a:pPr>
            <a:r>
              <a:rPr lang="fr-FR" sz="2400" smtClean="0"/>
              <a:t>Législation et réglementation des changes (ord. N° 10-03)</a:t>
            </a:r>
          </a:p>
          <a:p>
            <a:pPr marL="0" indent="0">
              <a:buFontTx/>
              <a:buNone/>
            </a:pPr>
            <a:endParaRPr lang="fr-FR" sz="1600" smtClean="0"/>
          </a:p>
          <a:p>
            <a:pPr marL="0" indent="0">
              <a:buFontTx/>
              <a:buChar char="-"/>
            </a:pPr>
            <a:r>
              <a:rPr lang="fr-FR" sz="2400" smtClean="0"/>
              <a:t>Prévention et lutte contre la corruption (ordonnance n° 10-04)</a:t>
            </a:r>
          </a:p>
          <a:p>
            <a:pPr marL="0" indent="0">
              <a:buFontTx/>
              <a:buNone/>
            </a:pPr>
            <a:endParaRPr lang="fr-FR" sz="1600" smtClean="0"/>
          </a:p>
          <a:p>
            <a:pPr marL="0" indent="0">
              <a:buFontTx/>
              <a:buChar char="-"/>
            </a:pPr>
            <a:r>
              <a:rPr lang="fr-FR" sz="2400" smtClean="0"/>
              <a:t>LFC 2010</a:t>
            </a:r>
          </a:p>
          <a:p>
            <a:pPr marL="0" indent="0">
              <a:buFontTx/>
              <a:buNone/>
            </a:pPr>
            <a:endParaRPr lang="fr-FR" sz="1600" smtClean="0"/>
          </a:p>
          <a:p>
            <a:pPr marL="0" indent="0">
              <a:buFontTx/>
              <a:buChar char="-"/>
            </a:pPr>
            <a:r>
              <a:rPr lang="fr-FR" sz="2400" smtClean="0"/>
              <a:t>Autres.</a:t>
            </a:r>
          </a:p>
          <a:p>
            <a:pPr marL="0" indent="0">
              <a:buFontTx/>
              <a:buChar char="-"/>
            </a:pPr>
            <a:endParaRPr lang="fr-FR" sz="2400" smtClean="0"/>
          </a:p>
          <a:p>
            <a:pPr marL="0" indent="0" eaLnBrk="1" hangingPunct="1">
              <a:buFont typeface="Wingdings" pitchFamily="2" charset="2"/>
              <a:buNone/>
            </a:pPr>
            <a:endParaRPr lang="fr-FR" smtClean="0"/>
          </a:p>
        </p:txBody>
      </p:sp>
      <p:sp>
        <p:nvSpPr>
          <p:cNvPr id="134148"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67DFD31A-88DF-461D-9022-24EB7D3FE203}" type="slidenum">
              <a:rPr lang="fr-FR" sz="1200">
                <a:solidFill>
                  <a:schemeClr val="tx1">
                    <a:tint val="75000"/>
                  </a:schemeClr>
                </a:solidFill>
                <a:latin typeface="+mn-lt"/>
                <a:cs typeface="+mn-cs"/>
              </a:rPr>
              <a:pPr algn="r" fontAlgn="auto">
                <a:spcBef>
                  <a:spcPts val="0"/>
                </a:spcBef>
                <a:spcAft>
                  <a:spcPts val="0"/>
                </a:spcAft>
                <a:defRPr/>
              </a:pPr>
              <a:t>72</a:t>
            </a:fld>
            <a:endParaRPr lang="fr-FR" sz="1200" dirty="0">
              <a:solidFill>
                <a:schemeClr val="tx1">
                  <a:tint val="75000"/>
                </a:schemeClr>
              </a:solidFill>
              <a:latin typeface="+mn-lt"/>
              <a:cs typeface="+mn-cs"/>
            </a:endParaRPr>
          </a:p>
        </p:txBody>
      </p:sp>
      <p:sp>
        <p:nvSpPr>
          <p:cNvPr id="138243" name="Rectangle 2"/>
          <p:cNvSpPr>
            <a:spLocks noGrp="1" noChangeArrowheads="1"/>
          </p:cNvSpPr>
          <p:nvPr>
            <p:ph type="body" idx="4294967295"/>
          </p:nvPr>
        </p:nvSpPr>
        <p:spPr>
          <a:xfrm>
            <a:off x="179388" y="260350"/>
            <a:ext cx="8964612" cy="6337300"/>
          </a:xfrm>
        </p:spPr>
        <p:txBody>
          <a:bodyPr/>
          <a:lstStyle/>
          <a:p>
            <a:pPr marL="0" indent="0" algn="ctr" eaLnBrk="1" hangingPunct="1">
              <a:lnSpc>
                <a:spcPct val="80000"/>
              </a:lnSpc>
              <a:buFont typeface="Wingdings" pitchFamily="2" charset="2"/>
              <a:buNone/>
            </a:pPr>
            <a:r>
              <a:rPr lang="fr-FR" sz="2800" b="1" smtClean="0"/>
              <a:t> Interdiction de participation aux marchés publics</a:t>
            </a:r>
          </a:p>
          <a:p>
            <a:pPr marL="0" indent="0" algn="ctr" eaLnBrk="1" hangingPunct="1">
              <a:lnSpc>
                <a:spcPct val="80000"/>
              </a:lnSpc>
              <a:buFont typeface="Wingdings" pitchFamily="2" charset="2"/>
              <a:buNone/>
            </a:pPr>
            <a:endParaRPr lang="fr-FR" sz="2800" b="1" smtClean="0"/>
          </a:p>
          <a:p>
            <a:pPr marL="0" indent="0">
              <a:lnSpc>
                <a:spcPct val="80000"/>
              </a:lnSpc>
              <a:buFontTx/>
              <a:buChar char="-"/>
            </a:pPr>
            <a:r>
              <a:rPr lang="fr-FR" sz="2400" smtClean="0"/>
              <a:t> en état de faillite, de liquidation, de cessation d’activités, de règlement judiciaire ou de concordat, ou a été dans une de ces situations,</a:t>
            </a:r>
          </a:p>
          <a:p>
            <a:pPr marL="0" indent="0">
              <a:lnSpc>
                <a:spcPct val="80000"/>
              </a:lnSpc>
              <a:buFontTx/>
              <a:buNone/>
            </a:pPr>
            <a:endParaRPr lang="fr-FR" sz="1000" smtClean="0"/>
          </a:p>
          <a:p>
            <a:pPr marL="0" indent="0">
              <a:lnSpc>
                <a:spcPct val="80000"/>
              </a:lnSpc>
              <a:buFontTx/>
              <a:buChar char="-"/>
            </a:pPr>
            <a:r>
              <a:rPr lang="fr-FR" sz="2400" smtClean="0"/>
              <a:t>a fait l’objet d’un jugement ayant autorité de chose jugée et constatant un délit affectant sa probité professionnelle ;</a:t>
            </a:r>
          </a:p>
          <a:p>
            <a:pPr marL="0" indent="0">
              <a:lnSpc>
                <a:spcPct val="80000"/>
              </a:lnSpc>
              <a:buFontTx/>
              <a:buNone/>
            </a:pPr>
            <a:endParaRPr lang="fr-FR" sz="1000" smtClean="0"/>
          </a:p>
          <a:p>
            <a:pPr marL="0" indent="0">
              <a:lnSpc>
                <a:spcPct val="80000"/>
              </a:lnSpc>
              <a:buFontTx/>
              <a:buChar char="-"/>
            </a:pPr>
            <a:r>
              <a:rPr lang="fr-FR" sz="2400" smtClean="0"/>
              <a:t>qui n’est pas en règle avec ses obligations fiscales et parafiscales ;</a:t>
            </a:r>
          </a:p>
          <a:p>
            <a:pPr marL="0" indent="0">
              <a:lnSpc>
                <a:spcPct val="80000"/>
              </a:lnSpc>
              <a:buFontTx/>
              <a:buNone/>
            </a:pPr>
            <a:endParaRPr lang="fr-FR" sz="1000" smtClean="0"/>
          </a:p>
          <a:p>
            <a:pPr marL="0" indent="0">
              <a:lnSpc>
                <a:spcPct val="80000"/>
              </a:lnSpc>
              <a:buFontTx/>
              <a:buNone/>
            </a:pPr>
            <a:r>
              <a:rPr lang="fr-FR" sz="2400" smtClean="0"/>
              <a:t>- qui ne justifient pas du dépôt légal de ses comptes</a:t>
            </a:r>
          </a:p>
          <a:p>
            <a:pPr marL="0" indent="0">
              <a:lnSpc>
                <a:spcPct val="80000"/>
              </a:lnSpc>
              <a:buFontTx/>
              <a:buNone/>
            </a:pPr>
            <a:r>
              <a:rPr lang="fr-FR" sz="2400" smtClean="0"/>
              <a:t>Sociaux</a:t>
            </a:r>
          </a:p>
          <a:p>
            <a:pPr marL="0" indent="0">
              <a:lnSpc>
                <a:spcPct val="80000"/>
              </a:lnSpc>
              <a:buFontTx/>
              <a:buNone/>
            </a:pPr>
            <a:endParaRPr lang="fr-FR" sz="1000" smtClean="0"/>
          </a:p>
          <a:p>
            <a:pPr marL="0" indent="0">
              <a:lnSpc>
                <a:spcPct val="80000"/>
              </a:lnSpc>
              <a:buFontTx/>
              <a:buChar char="-"/>
            </a:pPr>
            <a:r>
              <a:rPr lang="fr-FR" sz="2400" smtClean="0"/>
              <a:t>qui a fait une fausse déclaration</a:t>
            </a:r>
          </a:p>
          <a:p>
            <a:pPr marL="0" indent="0">
              <a:lnSpc>
                <a:spcPct val="80000"/>
              </a:lnSpc>
              <a:buFontTx/>
              <a:buNone/>
            </a:pPr>
            <a:endParaRPr lang="fr-FR" sz="1000" smtClean="0"/>
          </a:p>
          <a:p>
            <a:pPr marL="0" indent="0">
              <a:lnSpc>
                <a:spcPct val="80000"/>
              </a:lnSpc>
              <a:buFontTx/>
              <a:buNone/>
            </a:pPr>
            <a:r>
              <a:rPr lang="fr-FR" sz="2400" smtClean="0"/>
              <a:t>- décision de résiliation aux torts exclusifs, après épuisement des procédures de recours prévues par la législation et la règlementation en vigueur ; </a:t>
            </a:r>
          </a:p>
          <a:p>
            <a:pPr marL="0" indent="0">
              <a:lnSpc>
                <a:spcPct val="80000"/>
              </a:lnSpc>
              <a:buFontTx/>
              <a:buChar char="-"/>
            </a:pPr>
            <a:endParaRPr lang="fr-FR" sz="2400" smtClean="0"/>
          </a:p>
          <a:p>
            <a:pPr marL="0" indent="0" eaLnBrk="1" hangingPunct="1">
              <a:lnSpc>
                <a:spcPct val="80000"/>
              </a:lnSpc>
              <a:buFont typeface="Wingdings" pitchFamily="2" charset="2"/>
              <a:buNone/>
            </a:pPr>
            <a:endParaRPr lang="fr-FR" sz="2400" smtClean="0"/>
          </a:p>
        </p:txBody>
      </p:sp>
      <p:sp>
        <p:nvSpPr>
          <p:cNvPr id="138244"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Tree>
  </p:cSld>
  <p:clrMapOvr>
    <a:masterClrMapping/>
  </p:clrMapOvr>
  <p:transition>
    <p:dissolv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4"/>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68E4B1C6-2149-46A7-B3D8-7ABFD4812A30}" type="slidenum">
              <a:rPr lang="fr-FR" sz="1200">
                <a:solidFill>
                  <a:schemeClr val="tx1">
                    <a:tint val="75000"/>
                  </a:schemeClr>
                </a:solidFill>
                <a:latin typeface="+mn-lt"/>
                <a:cs typeface="+mn-cs"/>
              </a:rPr>
              <a:pPr algn="r" fontAlgn="auto">
                <a:spcBef>
                  <a:spcPts val="0"/>
                </a:spcBef>
                <a:spcAft>
                  <a:spcPts val="0"/>
                </a:spcAft>
                <a:defRPr/>
              </a:pPr>
              <a:t>73</a:t>
            </a:fld>
            <a:endParaRPr lang="fr-FR" sz="1200" dirty="0">
              <a:solidFill>
                <a:schemeClr val="tx1">
                  <a:tint val="75000"/>
                </a:schemeClr>
              </a:solidFill>
              <a:latin typeface="+mn-lt"/>
              <a:cs typeface="+mn-cs"/>
            </a:endParaRPr>
          </a:p>
        </p:txBody>
      </p:sp>
      <p:sp>
        <p:nvSpPr>
          <p:cNvPr id="140291" name="Rectangle 2"/>
          <p:cNvSpPr>
            <a:spLocks noGrp="1" noChangeArrowheads="1"/>
          </p:cNvSpPr>
          <p:nvPr>
            <p:ph type="body" idx="4294967295"/>
          </p:nvPr>
        </p:nvSpPr>
        <p:spPr>
          <a:xfrm>
            <a:off x="179388" y="260350"/>
            <a:ext cx="8964612" cy="6337300"/>
          </a:xfrm>
        </p:spPr>
        <p:txBody>
          <a:bodyPr/>
          <a:lstStyle/>
          <a:p>
            <a:pPr marL="0" indent="0" algn="ctr" eaLnBrk="1" hangingPunct="1">
              <a:buFont typeface="Wingdings" pitchFamily="2" charset="2"/>
              <a:buNone/>
            </a:pPr>
            <a:r>
              <a:rPr lang="fr-FR" sz="2800" b="1" smtClean="0"/>
              <a:t> Interdiction de participation aux marchés publics</a:t>
            </a:r>
          </a:p>
          <a:p>
            <a:pPr marL="0" indent="0">
              <a:buFontTx/>
              <a:buChar char="-"/>
            </a:pPr>
            <a:r>
              <a:rPr lang="fr-FR" sz="2400" smtClean="0"/>
              <a:t>inscrit sur la liste, tenue par le M.F, des opérateurs économiques interdits de soumissionner aux marchés publics (pour cause de corruption);</a:t>
            </a:r>
          </a:p>
          <a:p>
            <a:pPr marL="0" indent="0">
              <a:buFontTx/>
              <a:buNone/>
            </a:pPr>
            <a:endParaRPr lang="fr-FR" sz="1000" smtClean="0"/>
          </a:p>
          <a:p>
            <a:pPr marL="0" indent="0">
              <a:buFontTx/>
              <a:buChar char="-"/>
            </a:pPr>
            <a:r>
              <a:rPr lang="fr-FR" sz="2400" smtClean="0"/>
              <a:t>inscrits au fichier national des fraudeurs, auteurs d’infractions graves aux législations et règlementations fiscales, douanières et commerciales;</a:t>
            </a:r>
          </a:p>
          <a:p>
            <a:pPr marL="0" indent="0">
              <a:buFontTx/>
              <a:buNone/>
            </a:pPr>
            <a:endParaRPr lang="fr-FR" sz="1000" smtClean="0"/>
          </a:p>
          <a:p>
            <a:pPr marL="0" indent="0">
              <a:buFontTx/>
              <a:buChar char="-"/>
            </a:pPr>
            <a:r>
              <a:rPr lang="fr-FR" sz="2400" smtClean="0"/>
              <a:t>A fait l’objet d’une condamnation pour infraction grave à la législation du travail et de la sécurité sociale ;  </a:t>
            </a:r>
          </a:p>
          <a:p>
            <a:pPr marL="0" indent="0">
              <a:buFontTx/>
              <a:buNone/>
            </a:pPr>
            <a:endParaRPr lang="fr-FR" sz="1000" smtClean="0"/>
          </a:p>
          <a:p>
            <a:pPr marL="0" indent="0">
              <a:buFontTx/>
              <a:buNone/>
            </a:pPr>
            <a:r>
              <a:rPr lang="fr-FR" sz="2400" smtClean="0"/>
              <a:t>- Etrangers attributaires d’un marché, qui n’ont pas respecté l’engagement d’investir dans le cadre d’un partenariat.</a:t>
            </a:r>
          </a:p>
        </p:txBody>
      </p:sp>
      <p:sp>
        <p:nvSpPr>
          <p:cNvPr id="140292" name="Rectangle 3"/>
          <p:cNvSpPr>
            <a:spLocks noChangeArrowheads="1"/>
          </p:cNvSpPr>
          <p:nvPr/>
        </p:nvSpPr>
        <p:spPr bwMode="auto">
          <a:xfrm>
            <a:off x="9525" y="3402013"/>
            <a:ext cx="184150" cy="369887"/>
          </a:xfrm>
          <a:prstGeom prst="rect">
            <a:avLst/>
          </a:prstGeom>
          <a:noFill/>
          <a:ln w="9525">
            <a:noFill/>
            <a:miter lim="800000"/>
            <a:headEnd/>
            <a:tailEnd/>
          </a:ln>
        </p:spPr>
        <p:txBody>
          <a:bodyPr wrap="none" anchor="ctr">
            <a:spAutoFit/>
          </a:bodyPr>
          <a:lstStyle/>
          <a:p>
            <a:pPr algn="ctr"/>
            <a:endParaRPr lang="fr-FR"/>
          </a:p>
        </p:txBody>
      </p:sp>
      <p:sp>
        <p:nvSpPr>
          <p:cNvPr id="140293" name="Rectangle 5"/>
          <p:cNvSpPr>
            <a:spLocks noChangeArrowheads="1"/>
          </p:cNvSpPr>
          <p:nvPr/>
        </p:nvSpPr>
        <p:spPr bwMode="auto">
          <a:xfrm>
            <a:off x="468313" y="5734050"/>
            <a:ext cx="8208962" cy="792163"/>
          </a:xfrm>
          <a:prstGeom prst="rect">
            <a:avLst/>
          </a:prstGeom>
          <a:solidFill>
            <a:schemeClr val="accent1"/>
          </a:solidFill>
          <a:ln w="9525">
            <a:solidFill>
              <a:schemeClr val="tx1"/>
            </a:solidFill>
            <a:miter lim="800000"/>
            <a:headEnd/>
            <a:tailEnd/>
          </a:ln>
        </p:spPr>
        <p:txBody>
          <a:bodyPr wrap="none" anchor="ctr"/>
          <a:lstStyle/>
          <a:p>
            <a:pPr>
              <a:buFontTx/>
              <a:buChar char="-"/>
            </a:pPr>
            <a:r>
              <a:rPr lang="fr-FR"/>
              <a:t>l’exclusion peut être temporaire ou définitive</a:t>
            </a:r>
          </a:p>
          <a:p>
            <a:pPr>
              <a:buFontTx/>
              <a:buChar char="-"/>
            </a:pPr>
            <a:r>
              <a:rPr lang="fr-FR"/>
              <a:t>Modalités d’application cde l’article à préciser par arrêté du M.F  </a:t>
            </a:r>
          </a:p>
        </p:txBody>
      </p:sp>
    </p:spTree>
  </p:cSld>
  <p:clrMapOvr>
    <a:masterClrMapping/>
  </p:clrMapOvr>
  <p:transition>
    <p:dissolv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èche droite 10"/>
          <p:cNvSpPr/>
          <p:nvPr/>
        </p:nvSpPr>
        <p:spPr>
          <a:xfrm rot="5400000">
            <a:off x="4532066" y="2531810"/>
            <a:ext cx="540000" cy="540000"/>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fr-FR"/>
          </a:p>
        </p:txBody>
      </p:sp>
      <p:sp>
        <p:nvSpPr>
          <p:cNvPr id="12" name="Flèche droite 11"/>
          <p:cNvSpPr/>
          <p:nvPr/>
        </p:nvSpPr>
        <p:spPr>
          <a:xfrm rot="10800000">
            <a:off x="5500695" y="3314256"/>
            <a:ext cx="540000" cy="540000"/>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fr-FR"/>
          </a:p>
        </p:txBody>
      </p:sp>
      <p:sp>
        <p:nvSpPr>
          <p:cNvPr id="10" name="Flèche droite 9"/>
          <p:cNvSpPr/>
          <p:nvPr/>
        </p:nvSpPr>
        <p:spPr>
          <a:xfrm>
            <a:off x="3603372" y="3317628"/>
            <a:ext cx="540000" cy="540000"/>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fr-FR"/>
          </a:p>
        </p:txBody>
      </p:sp>
      <p:sp>
        <p:nvSpPr>
          <p:cNvPr id="13" name="Flèche droite 12"/>
          <p:cNvSpPr/>
          <p:nvPr/>
        </p:nvSpPr>
        <p:spPr>
          <a:xfrm rot="16200000">
            <a:off x="4532066" y="4214819"/>
            <a:ext cx="540000" cy="540000"/>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fr-FR"/>
          </a:p>
        </p:txBody>
      </p:sp>
      <p:sp>
        <p:nvSpPr>
          <p:cNvPr id="153614" name="Titre 1"/>
          <p:cNvSpPr>
            <a:spLocks noGrp="1"/>
          </p:cNvSpPr>
          <p:nvPr>
            <p:ph type="title" idx="4294967295"/>
          </p:nvPr>
        </p:nvSpPr>
        <p:spPr>
          <a:xfrm>
            <a:off x="785813" y="30163"/>
            <a:ext cx="8064500" cy="684212"/>
          </a:xfrm>
        </p:spPr>
        <p:txBody>
          <a:bodyPr/>
          <a:lstStyle/>
          <a:p>
            <a:pPr algn="r"/>
            <a:r>
              <a:rPr lang="fr-FR" sz="2000" b="1" smtClean="0"/>
              <a:t>LES OBLIGATIONS DU S/C</a:t>
            </a:r>
          </a:p>
        </p:txBody>
      </p:sp>
      <p:sp>
        <p:nvSpPr>
          <p:cNvPr id="153615" name="Espace réservé du contenu 2"/>
          <p:cNvSpPr>
            <a:spLocks noGrp="1"/>
          </p:cNvSpPr>
          <p:nvPr>
            <p:ph idx="4294967295"/>
          </p:nvPr>
        </p:nvSpPr>
        <p:spPr>
          <a:xfrm>
            <a:off x="785813" y="928688"/>
            <a:ext cx="8072437" cy="928687"/>
          </a:xfrm>
        </p:spPr>
        <p:txBody>
          <a:bodyPr/>
          <a:lstStyle/>
          <a:p>
            <a:pPr>
              <a:spcBef>
                <a:spcPts val="600"/>
              </a:spcBef>
            </a:pPr>
            <a:r>
              <a:rPr lang="fr-FR" sz="2800" smtClean="0"/>
              <a:t>Les S/C sont au centre de rapports de force :</a:t>
            </a:r>
          </a:p>
          <a:p>
            <a:pPr>
              <a:buFontTx/>
              <a:buNone/>
            </a:pPr>
            <a:endParaRPr lang="fr-FR" smtClean="0"/>
          </a:p>
          <a:p>
            <a:pPr>
              <a:buFontTx/>
              <a:buNone/>
            </a:pPr>
            <a:endParaRPr lang="fr-FR" smtClean="0"/>
          </a:p>
        </p:txBody>
      </p:sp>
      <p:sp>
        <p:nvSpPr>
          <p:cNvPr id="4" name="Espace réservé du numéro de diapositive 3"/>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A5302E45-6AC4-4C53-A438-59D1A5F688A2}" type="slidenum">
              <a:rPr lang="fr-FR" sz="1200">
                <a:solidFill>
                  <a:schemeClr val="tx1">
                    <a:tint val="75000"/>
                  </a:schemeClr>
                </a:solidFill>
                <a:latin typeface="+mn-lt"/>
                <a:cs typeface="+mn-cs"/>
              </a:rPr>
              <a:pPr algn="r" fontAlgn="auto">
                <a:spcBef>
                  <a:spcPts val="0"/>
                </a:spcBef>
                <a:spcAft>
                  <a:spcPts val="0"/>
                </a:spcAft>
                <a:defRPr/>
              </a:pPr>
              <a:t>74</a:t>
            </a:fld>
            <a:endParaRPr lang="fr-FR" sz="1200">
              <a:solidFill>
                <a:schemeClr val="tx1">
                  <a:tint val="75000"/>
                </a:schemeClr>
              </a:solidFill>
              <a:latin typeface="+mn-lt"/>
              <a:cs typeface="+mn-cs"/>
            </a:endParaRPr>
          </a:p>
        </p:txBody>
      </p:sp>
      <p:sp>
        <p:nvSpPr>
          <p:cNvPr id="5" name="Rectangle 4"/>
          <p:cNvSpPr/>
          <p:nvPr/>
        </p:nvSpPr>
        <p:spPr>
          <a:xfrm>
            <a:off x="3696198" y="1714488"/>
            <a:ext cx="2376000" cy="972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lnSpc>
                <a:spcPts val="1600"/>
              </a:lnSpc>
              <a:defRPr/>
            </a:pPr>
            <a:r>
              <a:rPr lang="fr-FR" b="1" dirty="0"/>
              <a:t>Pression commerciale </a:t>
            </a:r>
            <a:r>
              <a:rPr lang="fr-FR" sz="1600" dirty="0"/>
              <a:t>«</a:t>
            </a:r>
            <a:r>
              <a:rPr lang="fr-FR" sz="1600" i="1" dirty="0"/>
              <a:t> vendre à tout prix</a:t>
            </a:r>
            <a:r>
              <a:rPr lang="fr-FR" sz="1600" dirty="0"/>
              <a:t> »</a:t>
            </a:r>
          </a:p>
        </p:txBody>
      </p:sp>
      <p:sp>
        <p:nvSpPr>
          <p:cNvPr id="6" name="Rectangle 5"/>
          <p:cNvSpPr/>
          <p:nvPr/>
        </p:nvSpPr>
        <p:spPr>
          <a:xfrm>
            <a:off x="3696198" y="4600140"/>
            <a:ext cx="2376000" cy="972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lnSpc>
                <a:spcPts val="1600"/>
              </a:lnSpc>
              <a:defRPr/>
            </a:pPr>
            <a:r>
              <a:rPr lang="fr-FR" b="1" dirty="0"/>
              <a:t>Pression hiérarchique </a:t>
            </a:r>
            <a:r>
              <a:rPr lang="fr-FR" sz="1600" i="1" dirty="0"/>
              <a:t>« l’urgence  et le budget »</a:t>
            </a:r>
          </a:p>
        </p:txBody>
      </p:sp>
      <p:sp>
        <p:nvSpPr>
          <p:cNvPr id="7" name="Rectangle 6"/>
          <p:cNvSpPr/>
          <p:nvPr/>
        </p:nvSpPr>
        <p:spPr>
          <a:xfrm>
            <a:off x="1357290" y="3099942"/>
            <a:ext cx="2376000" cy="972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lnSpc>
                <a:spcPts val="1600"/>
              </a:lnSpc>
              <a:defRPr/>
            </a:pPr>
            <a:r>
              <a:rPr lang="fr-FR" b="1" dirty="0"/>
              <a:t>Pression des utilisateurs</a:t>
            </a:r>
          </a:p>
          <a:p>
            <a:pPr algn="ctr">
              <a:lnSpc>
                <a:spcPts val="1600"/>
              </a:lnSpc>
              <a:defRPr/>
            </a:pPr>
            <a:r>
              <a:rPr lang="fr-FR" sz="1600" i="1" dirty="0"/>
              <a:t>« MON besoin… »</a:t>
            </a:r>
          </a:p>
        </p:txBody>
      </p:sp>
      <p:sp>
        <p:nvSpPr>
          <p:cNvPr id="8" name="Rectangle 7"/>
          <p:cNvSpPr/>
          <p:nvPr/>
        </p:nvSpPr>
        <p:spPr>
          <a:xfrm>
            <a:off x="5910776" y="3099942"/>
            <a:ext cx="2376000" cy="972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lnSpc>
                <a:spcPts val="1600"/>
              </a:lnSpc>
              <a:defRPr/>
            </a:pPr>
            <a:r>
              <a:rPr lang="fr-FR" b="1" dirty="0"/>
              <a:t>Pression du contrôle </a:t>
            </a:r>
          </a:p>
          <a:p>
            <a:pPr algn="ctr">
              <a:lnSpc>
                <a:spcPts val="1600"/>
              </a:lnSpc>
              <a:defRPr/>
            </a:pPr>
            <a:r>
              <a:rPr lang="fr-FR" sz="1600" dirty="0"/>
              <a:t>« </a:t>
            </a:r>
            <a:r>
              <a:rPr lang="fr-FR" sz="1600" i="1" dirty="0"/>
              <a:t>la règle et les deniers</a:t>
            </a:r>
            <a:r>
              <a:rPr lang="fr-FR" sz="1600" dirty="0"/>
              <a:t>»</a:t>
            </a:r>
          </a:p>
        </p:txBody>
      </p:sp>
      <p:sp>
        <p:nvSpPr>
          <p:cNvPr id="14" name="Ellipse 13"/>
          <p:cNvSpPr/>
          <p:nvPr/>
        </p:nvSpPr>
        <p:spPr>
          <a:xfrm>
            <a:off x="4436164" y="3250341"/>
            <a:ext cx="981445" cy="720000"/>
          </a:xfrm>
          <a:prstGeom prst="ellipse">
            <a:avLst/>
          </a:prstGeom>
        </p:spPr>
        <p:style>
          <a:lnRef idx="0">
            <a:schemeClr val="accent3"/>
          </a:lnRef>
          <a:fillRef idx="3">
            <a:schemeClr val="accent3"/>
          </a:fillRef>
          <a:effectRef idx="3">
            <a:schemeClr val="accent3"/>
          </a:effectRef>
          <a:fontRef idx="minor">
            <a:schemeClr val="lt1"/>
          </a:fontRef>
        </p:style>
        <p:txBody>
          <a:bodyPr anchor="ctr"/>
          <a:lstStyle/>
          <a:p>
            <a:pPr algn="ctr"/>
            <a:r>
              <a:rPr lang="fr-FR" sz="2800">
                <a:solidFill>
                  <a:srgbClr val="990000"/>
                </a:solidFill>
                <a:latin typeface="Calibri" pitchFamily="34" charset="0"/>
              </a:rPr>
              <a:t>S/C</a:t>
            </a:r>
          </a:p>
        </p:txBody>
      </p:sp>
      <p:sp>
        <p:nvSpPr>
          <p:cNvPr id="15"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defRPr/>
            </a:pPr>
            <a:r>
              <a:rPr lang="fr-FR" sz="2000" b="1" cap="all" dirty="0">
                <a:solidFill>
                  <a:schemeClr val="bg1"/>
                </a:solidFill>
                <a:latin typeface="Verdana" pitchFamily="34" charset="0"/>
                <a:ea typeface="+mj-ea"/>
                <a:cs typeface="+mj-cs"/>
              </a:rPr>
              <a:t>LES RÈGLES DE DÉONTOLOGIE</a:t>
            </a:r>
          </a:p>
        </p:txBody>
      </p:sp>
    </p:spTree>
  </p:cSld>
  <p:clrMapOvr>
    <a:masterClrMapping/>
  </p:clrMapOvr>
  <p:transition>
    <p:dissolv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Espace réservé du contenu 2"/>
          <p:cNvSpPr>
            <a:spLocks noGrp="1"/>
          </p:cNvSpPr>
          <p:nvPr>
            <p:ph idx="4294967295"/>
          </p:nvPr>
        </p:nvSpPr>
        <p:spPr>
          <a:xfrm>
            <a:off x="611188" y="1071563"/>
            <a:ext cx="8353425" cy="4525962"/>
          </a:xfrm>
        </p:spPr>
        <p:txBody>
          <a:bodyPr/>
          <a:lstStyle/>
          <a:p>
            <a:pPr>
              <a:lnSpc>
                <a:spcPts val="2800"/>
              </a:lnSpc>
            </a:pPr>
            <a:r>
              <a:rPr lang="fr-FR" sz="3000" smtClean="0"/>
              <a:t>Les S/C publics sont soumis en permanence à des « injonctions paradoxales » :</a:t>
            </a:r>
          </a:p>
          <a:p>
            <a:pPr>
              <a:lnSpc>
                <a:spcPts val="2800"/>
              </a:lnSpc>
              <a:buFontTx/>
              <a:buNone/>
            </a:pPr>
            <a:endParaRPr lang="fr-FR" smtClean="0"/>
          </a:p>
          <a:p>
            <a:pPr lvl="1"/>
            <a:r>
              <a:rPr lang="fr-FR" sz="2100" smtClean="0"/>
              <a:t>Aller le plus vite possible pour ne pas retarder les projets,</a:t>
            </a:r>
          </a:p>
          <a:p>
            <a:pPr lvl="1"/>
            <a:r>
              <a:rPr lang="fr-FR" sz="2100" smtClean="0"/>
              <a:t>Respecter les délais prévus par la RMP,</a:t>
            </a:r>
          </a:p>
          <a:p>
            <a:pPr lvl="1"/>
            <a:r>
              <a:rPr lang="fr-FR" sz="2100" smtClean="0"/>
              <a:t>Gérer efficacement les deniers publics,</a:t>
            </a:r>
          </a:p>
          <a:p>
            <a:pPr lvl="1"/>
            <a:r>
              <a:rPr lang="fr-FR" sz="2100" smtClean="0"/>
              <a:t>Se situer dans une relation commerciale ouverte et confiante,</a:t>
            </a:r>
          </a:p>
          <a:p>
            <a:pPr lvl="1"/>
            <a:r>
              <a:rPr lang="fr-FR" sz="2100" smtClean="0"/>
              <a:t>Ne pas prendre d’intérêt dans les entreprises candidates,</a:t>
            </a:r>
          </a:p>
          <a:p>
            <a:pPr lvl="1"/>
            <a:r>
              <a:rPr lang="fr-FR" sz="2100" smtClean="0"/>
              <a:t>…/…</a:t>
            </a:r>
          </a:p>
        </p:txBody>
      </p:sp>
      <p:sp>
        <p:nvSpPr>
          <p:cNvPr id="4" name="Espace réservé du numéro de diapositive 3"/>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57AF6968-6816-4166-B242-A1DEE3F55F74}" type="slidenum">
              <a:rPr lang="fr-FR" sz="1200">
                <a:solidFill>
                  <a:schemeClr val="tx1">
                    <a:tint val="75000"/>
                  </a:schemeClr>
                </a:solidFill>
                <a:latin typeface="+mn-lt"/>
                <a:cs typeface="+mn-cs"/>
              </a:rPr>
              <a:pPr algn="r" fontAlgn="auto">
                <a:spcBef>
                  <a:spcPts val="0"/>
                </a:spcBef>
                <a:spcAft>
                  <a:spcPts val="0"/>
                </a:spcAft>
                <a:defRPr/>
              </a:pPr>
              <a:t>75</a:t>
            </a:fld>
            <a:endParaRPr lang="fr-FR" sz="1200">
              <a:solidFill>
                <a:schemeClr val="tx1">
                  <a:tint val="75000"/>
                </a:schemeClr>
              </a:solidFill>
              <a:latin typeface="+mn-lt"/>
              <a:cs typeface="+mn-cs"/>
            </a:endParaRPr>
          </a:p>
        </p:txBody>
      </p:sp>
      <p:sp>
        <p:nvSpPr>
          <p:cNvPr id="154628" name="Titre 1"/>
          <p:cNvSpPr>
            <a:spLocks noGrp="1"/>
          </p:cNvSpPr>
          <p:nvPr>
            <p:ph type="title" idx="4294967295"/>
          </p:nvPr>
        </p:nvSpPr>
        <p:spPr>
          <a:xfrm>
            <a:off x="785813" y="30163"/>
            <a:ext cx="8064500" cy="684212"/>
          </a:xfrm>
        </p:spPr>
        <p:txBody>
          <a:bodyPr/>
          <a:lstStyle/>
          <a:p>
            <a:pPr algn="r"/>
            <a:r>
              <a:rPr lang="fr-FR" sz="2000" b="1" smtClean="0"/>
              <a:t>LES OBLIGATIONS DE L’ACHETEUR PUBLIC</a:t>
            </a:r>
          </a:p>
        </p:txBody>
      </p:sp>
      <p:sp>
        <p:nvSpPr>
          <p:cNvPr id="5" name="Rectangle 2050"/>
          <p:cNvSpPr txBox="1">
            <a:spLocks/>
          </p:cNvSpPr>
          <p:nvPr/>
        </p:nvSpPr>
        <p:spPr bwMode="auto">
          <a:xfrm rot="16200000">
            <a:off x="-2429668" y="3317081"/>
            <a:ext cx="5429250" cy="366713"/>
          </a:xfrm>
          <a:prstGeom prst="rect">
            <a:avLst/>
          </a:prstGeom>
          <a:noFill/>
          <a:ln w="9525">
            <a:noFill/>
            <a:miter lim="800000"/>
            <a:headEnd/>
            <a:tailEnd/>
          </a:ln>
        </p:spPr>
        <p:txBody>
          <a:bodyPr anchor="ctr"/>
          <a:lstStyle/>
          <a:p>
            <a:pPr algn="ctr" eaLnBrk="0" hangingPunct="0"/>
            <a:r>
              <a:rPr lang="fr-FR" sz="2000" b="1">
                <a:solidFill>
                  <a:srgbClr val="FF0000"/>
                </a:solidFill>
                <a:latin typeface="Verdana" pitchFamily="34" charset="0"/>
              </a:rPr>
              <a:t>LES RÈGLES DE DÉONTOLOGIE</a:t>
            </a:r>
          </a:p>
        </p:txBody>
      </p:sp>
    </p:spTree>
  </p:cSld>
  <p:clrMapOvr>
    <a:masterClrMapping/>
  </p:clrMapOvr>
  <p:transition>
    <p:dissolv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Espace réservé du contenu 2"/>
          <p:cNvSpPr>
            <a:spLocks noGrp="1"/>
          </p:cNvSpPr>
          <p:nvPr>
            <p:ph idx="4294967295"/>
          </p:nvPr>
        </p:nvSpPr>
        <p:spPr>
          <a:xfrm>
            <a:off x="928688" y="1071563"/>
            <a:ext cx="7858125" cy="5072062"/>
          </a:xfrm>
        </p:spPr>
        <p:txBody>
          <a:bodyPr/>
          <a:lstStyle/>
          <a:p>
            <a:pPr>
              <a:lnSpc>
                <a:spcPts val="2800"/>
              </a:lnSpc>
            </a:pPr>
            <a:r>
              <a:rPr lang="fr-FR" sz="2800" smtClean="0"/>
              <a:t>Les seules règles juridiques ne suffisent pas à combler l’espace laissé entre l’acheteur et les autres acteurs de la commande:</a:t>
            </a:r>
          </a:p>
          <a:p>
            <a:pPr lvl="1"/>
            <a:r>
              <a:rPr lang="fr-FR" sz="2100" smtClean="0"/>
              <a:t>Les règles d’éthiques,</a:t>
            </a:r>
          </a:p>
          <a:p>
            <a:pPr lvl="1"/>
            <a:r>
              <a:rPr lang="fr-FR" sz="2100" smtClean="0"/>
              <a:t>Les principes déontologiques,</a:t>
            </a:r>
          </a:p>
          <a:p>
            <a:pPr lvl="1"/>
            <a:r>
              <a:rPr lang="fr-FR" sz="2100" smtClean="0"/>
              <a:t>Les sanctions pénales,</a:t>
            </a:r>
          </a:p>
          <a:p>
            <a:pPr lvl="1"/>
            <a:r>
              <a:rPr lang="fr-FR" sz="2100" smtClean="0"/>
              <a:t>Les bonnes pratiques,</a:t>
            </a:r>
          </a:p>
          <a:p>
            <a:pPr lvl="1"/>
            <a:r>
              <a:rPr lang="fr-FR" sz="2100" smtClean="0"/>
              <a:t>Le fonctionnement en réseaux,</a:t>
            </a:r>
          </a:p>
          <a:p>
            <a:pPr lvl="1"/>
            <a:r>
              <a:rPr lang="fr-FR" sz="2100" smtClean="0"/>
              <a:t>…/…</a:t>
            </a:r>
          </a:p>
          <a:p>
            <a:pPr>
              <a:lnSpc>
                <a:spcPts val="2800"/>
              </a:lnSpc>
            </a:pPr>
            <a:r>
              <a:rPr lang="fr-FR" sz="2800" smtClean="0"/>
              <a:t>Les obligations de l’acheteur découlent de la combinaison de l’ensemble de ces principes…</a:t>
            </a:r>
          </a:p>
        </p:txBody>
      </p:sp>
      <p:sp>
        <p:nvSpPr>
          <p:cNvPr id="4" name="Espace réservé du numéro de diapositive 3"/>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9983100B-2363-4930-B1B6-EC749A88999E}" type="slidenum">
              <a:rPr lang="fr-FR" sz="1200">
                <a:solidFill>
                  <a:schemeClr val="tx1">
                    <a:tint val="75000"/>
                  </a:schemeClr>
                </a:solidFill>
                <a:latin typeface="+mn-lt"/>
                <a:cs typeface="+mn-cs"/>
              </a:rPr>
              <a:pPr algn="r" fontAlgn="auto">
                <a:spcBef>
                  <a:spcPts val="0"/>
                </a:spcBef>
                <a:spcAft>
                  <a:spcPts val="0"/>
                </a:spcAft>
                <a:defRPr/>
              </a:pPr>
              <a:t>76</a:t>
            </a:fld>
            <a:endParaRPr lang="fr-FR" sz="1200">
              <a:solidFill>
                <a:schemeClr val="tx1">
                  <a:tint val="75000"/>
                </a:schemeClr>
              </a:solidFill>
              <a:latin typeface="+mn-lt"/>
              <a:cs typeface="+mn-cs"/>
            </a:endParaRPr>
          </a:p>
        </p:txBody>
      </p:sp>
      <p:sp>
        <p:nvSpPr>
          <p:cNvPr id="155652" name="Titre 1"/>
          <p:cNvSpPr>
            <a:spLocks noGrp="1"/>
          </p:cNvSpPr>
          <p:nvPr>
            <p:ph type="title" idx="4294967295"/>
          </p:nvPr>
        </p:nvSpPr>
        <p:spPr>
          <a:xfrm>
            <a:off x="785813" y="30163"/>
            <a:ext cx="8064500" cy="684212"/>
          </a:xfrm>
        </p:spPr>
        <p:txBody>
          <a:bodyPr/>
          <a:lstStyle/>
          <a:p>
            <a:pPr algn="r"/>
            <a:r>
              <a:rPr lang="fr-FR" sz="2000" b="1" smtClean="0"/>
              <a:t>LES OBLIGATIONS DU S/C</a:t>
            </a:r>
          </a:p>
        </p:txBody>
      </p:sp>
      <p:sp>
        <p:nvSpPr>
          <p:cNvPr id="5"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r>
              <a:rPr lang="fr-FR" sz="2000" b="1">
                <a:solidFill>
                  <a:srgbClr val="FF0000"/>
                </a:solidFill>
                <a:latin typeface="Verdana" pitchFamily="34" charset="0"/>
              </a:rPr>
              <a:t>LES RÈGLES DE DÉONTOLOGIE</a:t>
            </a:r>
          </a:p>
        </p:txBody>
      </p:sp>
    </p:spTree>
  </p:cSld>
  <p:clrMapOvr>
    <a:masterClrMapping/>
  </p:clrMapOvr>
  <p:transition>
    <p:dissolv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4294967295"/>
          </p:nvPr>
        </p:nvSpPr>
        <p:spPr>
          <a:xfrm>
            <a:off x="928688" y="1285875"/>
            <a:ext cx="7643812" cy="3786188"/>
          </a:xfrm>
        </p:spPr>
        <p:txBody>
          <a:bodyPr/>
          <a:lstStyle/>
          <a:p>
            <a:pPr>
              <a:lnSpc>
                <a:spcPts val="2800"/>
              </a:lnSpc>
              <a:buFontTx/>
              <a:buNone/>
            </a:pPr>
            <a:endParaRPr lang="fr-FR" sz="2000" smtClean="0"/>
          </a:p>
          <a:p>
            <a:pPr>
              <a:lnSpc>
                <a:spcPts val="2800"/>
              </a:lnSpc>
              <a:buFontTx/>
              <a:buNone/>
            </a:pPr>
            <a:endParaRPr lang="fr-FR" sz="2000" smtClean="0"/>
          </a:p>
          <a:p>
            <a:pPr algn="ctr">
              <a:lnSpc>
                <a:spcPts val="2000"/>
              </a:lnSpc>
              <a:buFontTx/>
              <a:buNone/>
            </a:pPr>
            <a:r>
              <a:rPr lang="fr-FR" sz="2000" i="1" smtClean="0"/>
              <a:t>s’exprime par </a:t>
            </a:r>
            <a:r>
              <a:rPr lang="fr-FR" sz="2000" b="1" i="1" smtClean="0"/>
              <a:t>l’aptitude</a:t>
            </a:r>
            <a:r>
              <a:rPr lang="fr-FR" sz="2000" i="1" smtClean="0"/>
              <a:t> à prendre de la </a:t>
            </a:r>
            <a:r>
              <a:rPr lang="fr-FR" sz="2000" b="1" i="1" smtClean="0"/>
              <a:t>distance</a:t>
            </a:r>
            <a:r>
              <a:rPr lang="fr-FR" sz="2000" i="1" smtClean="0"/>
              <a:t> par rapport aux autres acteurs de la commande publique :</a:t>
            </a:r>
          </a:p>
          <a:p>
            <a:pPr>
              <a:lnSpc>
                <a:spcPts val="2800"/>
              </a:lnSpc>
              <a:buFontTx/>
              <a:buNone/>
            </a:pPr>
            <a:endParaRPr lang="fr-FR" sz="2000" smtClean="0"/>
          </a:p>
          <a:p>
            <a:pPr>
              <a:lnSpc>
                <a:spcPts val="2800"/>
              </a:lnSpc>
              <a:buFontTx/>
              <a:buNone/>
            </a:pPr>
            <a:endParaRPr lang="fr-FR" sz="2000" smtClean="0"/>
          </a:p>
        </p:txBody>
      </p:sp>
      <p:sp>
        <p:nvSpPr>
          <p:cNvPr id="4" name="Espace réservé du numéro de diapositive 3"/>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E8971456-2563-40A1-B7C1-3C5992871FAA}" type="slidenum">
              <a:rPr lang="fr-FR" sz="1200">
                <a:solidFill>
                  <a:schemeClr val="tx1">
                    <a:tint val="75000"/>
                  </a:schemeClr>
                </a:solidFill>
                <a:latin typeface="+mn-lt"/>
                <a:cs typeface="+mn-cs"/>
              </a:rPr>
              <a:pPr algn="r" fontAlgn="auto">
                <a:spcBef>
                  <a:spcPts val="0"/>
                </a:spcBef>
                <a:spcAft>
                  <a:spcPts val="0"/>
                </a:spcAft>
                <a:defRPr/>
              </a:pPr>
              <a:t>77</a:t>
            </a:fld>
            <a:endParaRPr lang="fr-FR" sz="1200">
              <a:solidFill>
                <a:schemeClr val="tx1">
                  <a:tint val="75000"/>
                </a:schemeClr>
              </a:solidFill>
              <a:latin typeface="+mn-lt"/>
              <a:cs typeface="+mn-cs"/>
            </a:endParaRPr>
          </a:p>
        </p:txBody>
      </p:sp>
      <p:sp>
        <p:nvSpPr>
          <p:cNvPr id="156676" name="Titre 1"/>
          <p:cNvSpPr>
            <a:spLocks noGrp="1"/>
          </p:cNvSpPr>
          <p:nvPr>
            <p:ph type="title" idx="4294967295"/>
          </p:nvPr>
        </p:nvSpPr>
        <p:spPr>
          <a:xfrm>
            <a:off x="785813" y="30163"/>
            <a:ext cx="8064500" cy="684212"/>
          </a:xfrm>
        </p:spPr>
        <p:txBody>
          <a:bodyPr/>
          <a:lstStyle/>
          <a:p>
            <a:pPr algn="r"/>
            <a:r>
              <a:rPr lang="fr-FR" sz="2000" b="1" smtClean="0"/>
              <a:t>LES OBLIGATIONS DU S/C</a:t>
            </a:r>
          </a:p>
        </p:txBody>
      </p:sp>
      <p:sp>
        <p:nvSpPr>
          <p:cNvPr id="5" name="Rectangle 4"/>
          <p:cNvSpPr/>
          <p:nvPr/>
        </p:nvSpPr>
        <p:spPr>
          <a:xfrm>
            <a:off x="1071563" y="1387475"/>
            <a:ext cx="7559675" cy="6127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FR" sz="2800" b="1">
                <a:solidFill>
                  <a:schemeClr val="tx1"/>
                </a:solidFill>
                <a:latin typeface="Calibri" pitchFamily="34" charset="0"/>
              </a:rPr>
              <a:t>Règle n°1 : La neutralité du S/C</a:t>
            </a:r>
          </a:p>
        </p:txBody>
      </p:sp>
      <p:graphicFrame>
        <p:nvGraphicFramePr>
          <p:cNvPr id="156678" name="Group 6"/>
          <p:cNvGraphicFramePr>
            <a:graphicFrameLocks noGrp="1"/>
          </p:cNvGraphicFramePr>
          <p:nvPr/>
        </p:nvGraphicFramePr>
        <p:xfrm>
          <a:off x="1071563" y="3171825"/>
          <a:ext cx="7559675" cy="2705100"/>
        </p:xfrm>
        <a:graphic>
          <a:graphicData uri="http://schemas.openxmlformats.org/drawingml/2006/table">
            <a:tbl>
              <a:tblPr/>
              <a:tblGrid>
                <a:gridCol w="708025"/>
                <a:gridCol w="6851650"/>
              </a:tblGrid>
              <a:tr h="541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Refus des préjugés et des préconçus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41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Approche sans a priori technique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5397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Faciliter et non pas orienter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541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Rechercher le mode de passation pertinent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41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
        <p:nvSpPr>
          <p:cNvPr id="8"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r>
              <a:rPr lang="fr-FR" sz="2000" b="1">
                <a:solidFill>
                  <a:srgbClr val="FF0000"/>
                </a:solidFill>
                <a:latin typeface="Verdana" pitchFamily="34" charset="0"/>
              </a:rPr>
              <a:t>LES RÈGLES DE DÉONTOLOGIE</a:t>
            </a:r>
          </a:p>
        </p:txBody>
      </p:sp>
    </p:spTree>
  </p:cSld>
  <p:clrMapOvr>
    <a:masterClrMapping/>
  </p:clrMapOvr>
  <p:transition>
    <p:dissolv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4294967295"/>
          </p:nvPr>
        </p:nvSpPr>
        <p:spPr>
          <a:xfrm>
            <a:off x="928688" y="1285875"/>
            <a:ext cx="7643812" cy="3786188"/>
          </a:xfrm>
        </p:spPr>
        <p:txBody>
          <a:bodyPr/>
          <a:lstStyle/>
          <a:p>
            <a:pPr>
              <a:lnSpc>
                <a:spcPts val="2800"/>
              </a:lnSpc>
              <a:buFontTx/>
              <a:buNone/>
            </a:pPr>
            <a:endParaRPr lang="fr-FR" sz="2000" smtClean="0"/>
          </a:p>
          <a:p>
            <a:pPr>
              <a:lnSpc>
                <a:spcPts val="2800"/>
              </a:lnSpc>
              <a:buFontTx/>
              <a:buNone/>
            </a:pPr>
            <a:endParaRPr lang="fr-FR" sz="2000" smtClean="0"/>
          </a:p>
          <a:p>
            <a:pPr>
              <a:lnSpc>
                <a:spcPts val="2000"/>
              </a:lnSpc>
              <a:buFontTx/>
              <a:buNone/>
            </a:pPr>
            <a:r>
              <a:rPr lang="fr-FR" sz="2000" i="1" smtClean="0"/>
              <a:t>s’exprime par l’aptitude à bien distinguer ses fonctions et les intérêts privés des candidats :</a:t>
            </a:r>
          </a:p>
          <a:p>
            <a:pPr>
              <a:lnSpc>
                <a:spcPts val="2800"/>
              </a:lnSpc>
              <a:buFontTx/>
              <a:buNone/>
            </a:pPr>
            <a:endParaRPr lang="fr-FR" sz="2000" smtClean="0"/>
          </a:p>
          <a:p>
            <a:pPr>
              <a:lnSpc>
                <a:spcPts val="2800"/>
              </a:lnSpc>
              <a:buFontTx/>
              <a:buNone/>
            </a:pPr>
            <a:endParaRPr lang="fr-FR" sz="2000" smtClean="0"/>
          </a:p>
        </p:txBody>
      </p:sp>
      <p:sp>
        <p:nvSpPr>
          <p:cNvPr id="4" name="Espace réservé du numéro de diapositive 3"/>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1C7C28FB-D607-40C8-87A9-57730D29CDE9}" type="slidenum">
              <a:rPr lang="fr-FR" sz="1200">
                <a:solidFill>
                  <a:schemeClr val="tx1">
                    <a:tint val="75000"/>
                  </a:schemeClr>
                </a:solidFill>
                <a:latin typeface="+mn-lt"/>
                <a:cs typeface="+mn-cs"/>
              </a:rPr>
              <a:pPr algn="r" fontAlgn="auto">
                <a:spcBef>
                  <a:spcPts val="0"/>
                </a:spcBef>
                <a:spcAft>
                  <a:spcPts val="0"/>
                </a:spcAft>
                <a:defRPr/>
              </a:pPr>
              <a:t>78</a:t>
            </a:fld>
            <a:endParaRPr lang="fr-FR" sz="1200">
              <a:solidFill>
                <a:schemeClr val="tx1">
                  <a:tint val="75000"/>
                </a:schemeClr>
              </a:solidFill>
              <a:latin typeface="+mn-lt"/>
              <a:cs typeface="+mn-cs"/>
            </a:endParaRPr>
          </a:p>
        </p:txBody>
      </p:sp>
      <p:sp>
        <p:nvSpPr>
          <p:cNvPr id="157700" name="Titre 1"/>
          <p:cNvSpPr>
            <a:spLocks noGrp="1"/>
          </p:cNvSpPr>
          <p:nvPr>
            <p:ph type="title" idx="4294967295"/>
          </p:nvPr>
        </p:nvSpPr>
        <p:spPr>
          <a:xfrm>
            <a:off x="785813" y="30163"/>
            <a:ext cx="8064500" cy="684212"/>
          </a:xfrm>
        </p:spPr>
        <p:txBody>
          <a:bodyPr/>
          <a:lstStyle/>
          <a:p>
            <a:pPr algn="r"/>
            <a:r>
              <a:rPr lang="fr-FR" sz="2000" b="1" smtClean="0"/>
              <a:t>LES OBLIGATIONS DU S/C</a:t>
            </a:r>
          </a:p>
        </p:txBody>
      </p:sp>
      <p:sp>
        <p:nvSpPr>
          <p:cNvPr id="5" name="Rectangle 4"/>
          <p:cNvSpPr/>
          <p:nvPr/>
        </p:nvSpPr>
        <p:spPr>
          <a:xfrm>
            <a:off x="1071563" y="1387475"/>
            <a:ext cx="7559675" cy="6127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FR" sz="2800" b="1">
                <a:solidFill>
                  <a:schemeClr val="tx1"/>
                </a:solidFill>
                <a:latin typeface="Calibri" pitchFamily="34" charset="0"/>
              </a:rPr>
              <a:t>Règle n°2 : L’indépendance du S/C</a:t>
            </a:r>
          </a:p>
        </p:txBody>
      </p:sp>
      <p:graphicFrame>
        <p:nvGraphicFramePr>
          <p:cNvPr id="157702" name="Group 6"/>
          <p:cNvGraphicFramePr>
            <a:graphicFrameLocks noGrp="1"/>
          </p:cNvGraphicFramePr>
          <p:nvPr/>
        </p:nvGraphicFramePr>
        <p:xfrm>
          <a:off x="1042988" y="2852738"/>
          <a:ext cx="7559675" cy="2921000"/>
        </p:xfrm>
        <a:graphic>
          <a:graphicData uri="http://schemas.openxmlformats.org/drawingml/2006/table">
            <a:tbl>
              <a:tblPr/>
              <a:tblGrid>
                <a:gridCol w="708025"/>
                <a:gridCol w="6851650"/>
              </a:tblGrid>
              <a:tr h="5842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Distance par rapport aux candidats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42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Refus de la familiarité</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5842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2.3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Ligne de conduite précise sur les informations données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842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Ne pas se mettre en situation « d’obligé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5842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contraintes du statut de fonctionnaires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
        <p:nvSpPr>
          <p:cNvPr id="8"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r>
              <a:rPr lang="fr-FR" sz="2000" b="1">
                <a:solidFill>
                  <a:srgbClr val="FF0000"/>
                </a:solidFill>
                <a:latin typeface="Verdana" pitchFamily="34" charset="0"/>
              </a:rPr>
              <a:t>LES RÈGLES DE DÉONTOLOGIE</a:t>
            </a:r>
          </a:p>
        </p:txBody>
      </p:sp>
    </p:spTree>
  </p:cSld>
  <p:clrMapOvr>
    <a:masterClrMapping/>
  </p:clrMapOvr>
  <p:transition>
    <p:dissolv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4294967295"/>
          </p:nvPr>
        </p:nvSpPr>
        <p:spPr>
          <a:xfrm>
            <a:off x="928688" y="1285875"/>
            <a:ext cx="7643812" cy="3786188"/>
          </a:xfrm>
        </p:spPr>
        <p:txBody>
          <a:bodyPr/>
          <a:lstStyle/>
          <a:p>
            <a:pPr>
              <a:lnSpc>
                <a:spcPts val="2800"/>
              </a:lnSpc>
              <a:buFontTx/>
              <a:buNone/>
            </a:pPr>
            <a:endParaRPr lang="fr-FR" sz="2000" smtClean="0"/>
          </a:p>
          <a:p>
            <a:pPr>
              <a:lnSpc>
                <a:spcPts val="2800"/>
              </a:lnSpc>
              <a:buFontTx/>
              <a:buNone/>
            </a:pPr>
            <a:endParaRPr lang="fr-FR" sz="2000" smtClean="0"/>
          </a:p>
          <a:p>
            <a:pPr algn="ctr">
              <a:lnSpc>
                <a:spcPts val="2000"/>
              </a:lnSpc>
              <a:buFontTx/>
              <a:buNone/>
            </a:pPr>
            <a:r>
              <a:rPr lang="fr-FR" sz="2000" i="1" smtClean="0"/>
              <a:t>Le principe d’égalité entre les candidats figure dans la RMP (art. 2 bis) et implique un certain nombre d’attitudes :</a:t>
            </a:r>
          </a:p>
          <a:p>
            <a:pPr>
              <a:lnSpc>
                <a:spcPts val="2800"/>
              </a:lnSpc>
              <a:buFontTx/>
              <a:buNone/>
            </a:pPr>
            <a:endParaRPr lang="fr-FR" sz="2000" smtClean="0"/>
          </a:p>
          <a:p>
            <a:pPr>
              <a:lnSpc>
                <a:spcPts val="2800"/>
              </a:lnSpc>
              <a:buFontTx/>
              <a:buNone/>
            </a:pPr>
            <a:endParaRPr lang="fr-FR" sz="2000" smtClean="0"/>
          </a:p>
        </p:txBody>
      </p:sp>
      <p:sp>
        <p:nvSpPr>
          <p:cNvPr id="4" name="Espace réservé du numéro de diapositive 3"/>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5D74F6C6-6C3A-4835-AD2B-50AF92CBE92E}" type="slidenum">
              <a:rPr lang="fr-FR" sz="1200">
                <a:solidFill>
                  <a:schemeClr val="tx1">
                    <a:tint val="75000"/>
                  </a:schemeClr>
                </a:solidFill>
                <a:latin typeface="+mn-lt"/>
                <a:cs typeface="+mn-cs"/>
              </a:rPr>
              <a:pPr algn="r" fontAlgn="auto">
                <a:spcBef>
                  <a:spcPts val="0"/>
                </a:spcBef>
                <a:spcAft>
                  <a:spcPts val="0"/>
                </a:spcAft>
                <a:defRPr/>
              </a:pPr>
              <a:t>79</a:t>
            </a:fld>
            <a:endParaRPr lang="fr-FR" sz="1200">
              <a:solidFill>
                <a:schemeClr val="tx1">
                  <a:tint val="75000"/>
                </a:schemeClr>
              </a:solidFill>
              <a:latin typeface="+mn-lt"/>
              <a:cs typeface="+mn-cs"/>
            </a:endParaRPr>
          </a:p>
        </p:txBody>
      </p:sp>
      <p:sp>
        <p:nvSpPr>
          <p:cNvPr id="158724" name="Titre 1"/>
          <p:cNvSpPr>
            <a:spLocks noGrp="1"/>
          </p:cNvSpPr>
          <p:nvPr>
            <p:ph type="title" idx="4294967295"/>
          </p:nvPr>
        </p:nvSpPr>
        <p:spPr>
          <a:xfrm>
            <a:off x="785813" y="30163"/>
            <a:ext cx="8064500" cy="684212"/>
          </a:xfrm>
        </p:spPr>
        <p:txBody>
          <a:bodyPr/>
          <a:lstStyle/>
          <a:p>
            <a:pPr algn="r"/>
            <a:r>
              <a:rPr lang="fr-FR" sz="2000" b="1" smtClean="0"/>
              <a:t>LES OBLIGATIONS DU S/C</a:t>
            </a:r>
          </a:p>
        </p:txBody>
      </p:sp>
      <p:sp>
        <p:nvSpPr>
          <p:cNvPr id="5" name="Rectangle 4"/>
          <p:cNvSpPr/>
          <p:nvPr/>
        </p:nvSpPr>
        <p:spPr>
          <a:xfrm>
            <a:off x="1071563" y="1387475"/>
            <a:ext cx="7559675" cy="6127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FR" sz="2800" b="1">
                <a:solidFill>
                  <a:schemeClr val="tx1"/>
                </a:solidFill>
                <a:latin typeface="Calibri" pitchFamily="34" charset="0"/>
              </a:rPr>
              <a:t>Règle n°3 : Le respect du principe d’égalité</a:t>
            </a:r>
          </a:p>
        </p:txBody>
      </p:sp>
      <p:graphicFrame>
        <p:nvGraphicFramePr>
          <p:cNvPr id="158726" name="Group 6"/>
          <p:cNvGraphicFramePr>
            <a:graphicFrameLocks noGrp="1"/>
          </p:cNvGraphicFramePr>
          <p:nvPr/>
        </p:nvGraphicFramePr>
        <p:xfrm>
          <a:off x="971550" y="2924175"/>
          <a:ext cx="7559675" cy="2881313"/>
        </p:xfrm>
        <a:graphic>
          <a:graphicData uri="http://schemas.openxmlformats.org/drawingml/2006/table">
            <a:tbl>
              <a:tblPr/>
              <a:tblGrid>
                <a:gridCol w="708025"/>
                <a:gridCol w="6851650"/>
              </a:tblGrid>
              <a:tr h="5127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Pas de clauses discriminatoires dans le CPS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127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Refus des clauses techniques « sur mesure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5111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3.3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Symétrie des informations données aux entreprises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127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3.4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Utilisation exceptionnelle des procédures dérogatoires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8318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Respect des critères de jugement des offres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
        <p:nvSpPr>
          <p:cNvPr id="8"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r>
              <a:rPr lang="fr-FR" sz="2000" b="1">
                <a:solidFill>
                  <a:srgbClr val="FF0000"/>
                </a:solidFill>
                <a:latin typeface="Verdana" pitchFamily="34" charset="0"/>
              </a:rPr>
              <a:t>LES RÈGLES DE DÉONTOLOGIE</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idx="4294967295"/>
          </p:nvPr>
        </p:nvSpPr>
        <p:spPr>
          <a:xfrm>
            <a:off x="881063" y="549275"/>
            <a:ext cx="8262937" cy="1143000"/>
          </a:xfrm>
        </p:spPr>
        <p:txBody>
          <a:bodyPr/>
          <a:lstStyle/>
          <a:p>
            <a:pPr marL="838200" indent="-838200"/>
            <a:r>
              <a:rPr lang="fr-FR" sz="3600" smtClean="0">
                <a:solidFill>
                  <a:srgbClr val="CC3300"/>
                </a:solidFill>
              </a:rPr>
              <a:t>2/ Un droit d’origine réglementaire</a:t>
            </a:r>
            <a:r>
              <a:rPr lang="fr-FR" smtClean="0">
                <a:solidFill>
                  <a:srgbClr val="CC3300"/>
                </a:solidFill>
              </a:rPr>
              <a:t> </a:t>
            </a:r>
            <a:br>
              <a:rPr lang="fr-FR" smtClean="0">
                <a:solidFill>
                  <a:srgbClr val="CC3300"/>
                </a:solidFill>
              </a:rPr>
            </a:br>
            <a:endParaRPr lang="fr-FR" smtClean="0">
              <a:solidFill>
                <a:srgbClr val="CC3300"/>
              </a:solidFill>
            </a:endParaRPr>
          </a:p>
        </p:txBody>
      </p:sp>
      <p:sp>
        <p:nvSpPr>
          <p:cNvPr id="124931" name="Rectangle 3"/>
          <p:cNvSpPr>
            <a:spLocks noGrp="1" noChangeArrowheads="1"/>
          </p:cNvSpPr>
          <p:nvPr>
            <p:ph type="body" idx="4294967295"/>
          </p:nvPr>
        </p:nvSpPr>
        <p:spPr>
          <a:xfrm>
            <a:off x="468313" y="1844675"/>
            <a:ext cx="7859712" cy="3241675"/>
          </a:xfrm>
          <a:solidFill>
            <a:srgbClr val="FFFF00"/>
          </a:solidFill>
        </p:spPr>
        <p:txBody>
          <a:bodyPr/>
          <a:lstStyle/>
          <a:p>
            <a:r>
              <a:rPr lang="fr-FR" smtClean="0"/>
              <a:t>La matière des marchés publics ne figure pas parmi les compétences De l’APN </a:t>
            </a:r>
          </a:p>
          <a:p>
            <a:r>
              <a:rPr lang="fr-FR" smtClean="0"/>
              <a:t>Le développement du juridisme  autour d’elle plaide en faveur de sa constitutionnalisation</a:t>
            </a:r>
          </a:p>
        </p:txBody>
      </p:sp>
    </p:spTree>
  </p:cSld>
  <p:clrMapOvr>
    <a:masterClrMapping/>
  </p:clrMapOvr>
  <p:transition>
    <p:dissolv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4294967295"/>
          </p:nvPr>
        </p:nvSpPr>
        <p:spPr>
          <a:xfrm>
            <a:off x="928688" y="1285875"/>
            <a:ext cx="7643812" cy="3786188"/>
          </a:xfrm>
        </p:spPr>
        <p:txBody>
          <a:bodyPr/>
          <a:lstStyle/>
          <a:p>
            <a:pPr>
              <a:lnSpc>
                <a:spcPts val="2800"/>
              </a:lnSpc>
              <a:buFontTx/>
              <a:buNone/>
            </a:pPr>
            <a:endParaRPr lang="fr-FR" sz="2000" smtClean="0"/>
          </a:p>
          <a:p>
            <a:pPr>
              <a:lnSpc>
                <a:spcPts val="2800"/>
              </a:lnSpc>
              <a:buFontTx/>
              <a:buNone/>
            </a:pPr>
            <a:endParaRPr lang="fr-FR" sz="2000" smtClean="0"/>
          </a:p>
          <a:p>
            <a:pPr algn="ctr">
              <a:lnSpc>
                <a:spcPts val="2000"/>
              </a:lnSpc>
              <a:buFontTx/>
              <a:buNone/>
            </a:pPr>
            <a:r>
              <a:rPr lang="fr-FR" sz="2000" i="1" smtClean="0"/>
              <a:t>Il est interdit à l’acheteur de prendre ou de conserver des intérêts dans les entreprises candidates. L’acheteur ne peut être des « deux côtés de la barrière » :</a:t>
            </a:r>
          </a:p>
          <a:p>
            <a:pPr>
              <a:lnSpc>
                <a:spcPts val="2800"/>
              </a:lnSpc>
              <a:buFontTx/>
              <a:buNone/>
            </a:pPr>
            <a:endParaRPr lang="fr-FR" sz="2000" smtClean="0"/>
          </a:p>
          <a:p>
            <a:pPr>
              <a:lnSpc>
                <a:spcPts val="2800"/>
              </a:lnSpc>
              <a:buFontTx/>
              <a:buNone/>
            </a:pPr>
            <a:endParaRPr lang="fr-FR" sz="2000" smtClean="0"/>
          </a:p>
        </p:txBody>
      </p:sp>
      <p:sp>
        <p:nvSpPr>
          <p:cNvPr id="4" name="Espace réservé du numéro de diapositive 3"/>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B8EB6405-0A4A-4776-983D-A228F2ECB562}" type="slidenum">
              <a:rPr lang="fr-FR" sz="1200">
                <a:solidFill>
                  <a:schemeClr val="tx1">
                    <a:tint val="75000"/>
                  </a:schemeClr>
                </a:solidFill>
                <a:latin typeface="+mn-lt"/>
                <a:cs typeface="+mn-cs"/>
              </a:rPr>
              <a:pPr algn="r" fontAlgn="auto">
                <a:spcBef>
                  <a:spcPts val="0"/>
                </a:spcBef>
                <a:spcAft>
                  <a:spcPts val="0"/>
                </a:spcAft>
                <a:defRPr/>
              </a:pPr>
              <a:t>80</a:t>
            </a:fld>
            <a:endParaRPr lang="fr-FR" sz="1200">
              <a:solidFill>
                <a:schemeClr val="tx1">
                  <a:tint val="75000"/>
                </a:schemeClr>
              </a:solidFill>
              <a:latin typeface="+mn-lt"/>
              <a:cs typeface="+mn-cs"/>
            </a:endParaRPr>
          </a:p>
        </p:txBody>
      </p:sp>
      <p:sp>
        <p:nvSpPr>
          <p:cNvPr id="159748" name="Titre 1"/>
          <p:cNvSpPr>
            <a:spLocks noGrp="1"/>
          </p:cNvSpPr>
          <p:nvPr>
            <p:ph type="title" idx="4294967295"/>
          </p:nvPr>
        </p:nvSpPr>
        <p:spPr>
          <a:xfrm>
            <a:off x="785813" y="30163"/>
            <a:ext cx="8064500" cy="684212"/>
          </a:xfrm>
        </p:spPr>
        <p:txBody>
          <a:bodyPr/>
          <a:lstStyle/>
          <a:p>
            <a:pPr algn="r"/>
            <a:r>
              <a:rPr lang="fr-FR" sz="2000" b="1" smtClean="0"/>
              <a:t>LES OBLIGATIONS DU S/C</a:t>
            </a:r>
          </a:p>
        </p:txBody>
      </p:sp>
      <p:sp>
        <p:nvSpPr>
          <p:cNvPr id="5" name="Rectangle 4"/>
          <p:cNvSpPr/>
          <p:nvPr/>
        </p:nvSpPr>
        <p:spPr>
          <a:xfrm>
            <a:off x="1071563" y="1387475"/>
            <a:ext cx="7559675" cy="6127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FR" sz="2800" b="1">
                <a:solidFill>
                  <a:schemeClr val="tx1"/>
                </a:solidFill>
                <a:latin typeface="Calibri" pitchFamily="34" charset="0"/>
              </a:rPr>
              <a:t>Règle n°4 : Interdiction de la prise d’intérêt</a:t>
            </a:r>
          </a:p>
        </p:txBody>
      </p:sp>
      <p:graphicFrame>
        <p:nvGraphicFramePr>
          <p:cNvPr id="159750" name="Group 6"/>
          <p:cNvGraphicFramePr>
            <a:graphicFrameLocks noGrp="1"/>
          </p:cNvGraphicFramePr>
          <p:nvPr/>
        </p:nvGraphicFramePr>
        <p:xfrm>
          <a:off x="1071563" y="3171825"/>
          <a:ext cx="7559675" cy="2994025"/>
        </p:xfrm>
        <a:graphic>
          <a:graphicData uri="http://schemas.openxmlformats.org/drawingml/2006/table">
            <a:tbl>
              <a:tblPr/>
              <a:tblGrid>
                <a:gridCol w="708025"/>
                <a:gridCol w="6851650"/>
              </a:tblGrid>
              <a:tr h="5207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4.1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Interdiction d’être actionnaire et décideur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9112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4.2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Interdiction générale (soit par lui-même, soit par personne interposée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207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4.3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Éviter le mélange des genres et des fonctions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5207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4.4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Respecter les procédures garantissant la transparence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20700">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
        <p:nvSpPr>
          <p:cNvPr id="8"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r>
              <a:rPr lang="fr-FR" sz="2000" b="1">
                <a:solidFill>
                  <a:srgbClr val="FF0000"/>
                </a:solidFill>
                <a:latin typeface="Verdana" pitchFamily="34" charset="0"/>
              </a:rPr>
              <a:t>LES RÈGLES DE DÉONTOLOGIE</a:t>
            </a:r>
          </a:p>
        </p:txBody>
      </p:sp>
    </p:spTree>
  </p:cSld>
  <p:clrMapOvr>
    <a:masterClrMapping/>
  </p:clrMapOvr>
  <p:transition>
    <p:dissolv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4294967295"/>
          </p:nvPr>
        </p:nvSpPr>
        <p:spPr>
          <a:xfrm>
            <a:off x="928688" y="1285875"/>
            <a:ext cx="7643812" cy="3786188"/>
          </a:xfrm>
        </p:spPr>
        <p:txBody>
          <a:bodyPr/>
          <a:lstStyle/>
          <a:p>
            <a:pPr>
              <a:lnSpc>
                <a:spcPts val="2800"/>
              </a:lnSpc>
              <a:buFontTx/>
              <a:buNone/>
            </a:pPr>
            <a:endParaRPr lang="fr-FR" sz="2000" smtClean="0"/>
          </a:p>
          <a:p>
            <a:pPr>
              <a:lnSpc>
                <a:spcPts val="2800"/>
              </a:lnSpc>
              <a:buFontTx/>
              <a:buNone/>
            </a:pPr>
            <a:endParaRPr lang="fr-FR" sz="2000" smtClean="0"/>
          </a:p>
          <a:p>
            <a:pPr algn="ctr">
              <a:lnSpc>
                <a:spcPts val="2000"/>
              </a:lnSpc>
              <a:buFontTx/>
              <a:buNone/>
            </a:pPr>
            <a:r>
              <a:rPr lang="fr-FR" sz="2000" i="1" smtClean="0"/>
              <a:t>Certaines pratiques ne constituent pas en elles-mêmes des infractions pénales, mais sont des pratiques comportant des risques :</a:t>
            </a:r>
          </a:p>
          <a:p>
            <a:pPr>
              <a:lnSpc>
                <a:spcPts val="2800"/>
              </a:lnSpc>
              <a:buFontTx/>
              <a:buNone/>
            </a:pPr>
            <a:endParaRPr lang="fr-FR" sz="2000" smtClean="0"/>
          </a:p>
          <a:p>
            <a:pPr>
              <a:lnSpc>
                <a:spcPts val="2800"/>
              </a:lnSpc>
              <a:buFontTx/>
              <a:buNone/>
            </a:pPr>
            <a:endParaRPr lang="fr-FR" sz="2000" smtClean="0"/>
          </a:p>
        </p:txBody>
      </p:sp>
      <p:sp>
        <p:nvSpPr>
          <p:cNvPr id="4" name="Espace réservé du numéro de diapositive 3"/>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40F48809-4FF3-4D66-AAA6-475ED1A79D95}" type="slidenum">
              <a:rPr lang="fr-FR" sz="1200">
                <a:solidFill>
                  <a:schemeClr val="tx1">
                    <a:tint val="75000"/>
                  </a:schemeClr>
                </a:solidFill>
                <a:latin typeface="+mn-lt"/>
                <a:cs typeface="+mn-cs"/>
              </a:rPr>
              <a:pPr algn="r" fontAlgn="auto">
                <a:spcBef>
                  <a:spcPts val="0"/>
                </a:spcBef>
                <a:spcAft>
                  <a:spcPts val="0"/>
                </a:spcAft>
                <a:defRPr/>
              </a:pPr>
              <a:t>81</a:t>
            </a:fld>
            <a:endParaRPr lang="fr-FR" sz="1200">
              <a:solidFill>
                <a:schemeClr val="tx1">
                  <a:tint val="75000"/>
                </a:schemeClr>
              </a:solidFill>
              <a:latin typeface="+mn-lt"/>
              <a:cs typeface="+mn-cs"/>
            </a:endParaRPr>
          </a:p>
        </p:txBody>
      </p:sp>
      <p:sp>
        <p:nvSpPr>
          <p:cNvPr id="160772" name="Titre 1"/>
          <p:cNvSpPr>
            <a:spLocks noGrp="1"/>
          </p:cNvSpPr>
          <p:nvPr>
            <p:ph type="title" idx="4294967295"/>
          </p:nvPr>
        </p:nvSpPr>
        <p:spPr>
          <a:xfrm>
            <a:off x="785813" y="30163"/>
            <a:ext cx="8064500" cy="684212"/>
          </a:xfrm>
        </p:spPr>
        <p:txBody>
          <a:bodyPr/>
          <a:lstStyle/>
          <a:p>
            <a:pPr algn="r"/>
            <a:r>
              <a:rPr lang="fr-FR" sz="2000" b="1" smtClean="0"/>
              <a:t>LES OBLIGATIONS DU S/C</a:t>
            </a:r>
          </a:p>
        </p:txBody>
      </p:sp>
      <p:sp>
        <p:nvSpPr>
          <p:cNvPr id="5" name="Rectangle 4"/>
          <p:cNvSpPr/>
          <p:nvPr/>
        </p:nvSpPr>
        <p:spPr>
          <a:xfrm>
            <a:off x="1042988" y="1052513"/>
            <a:ext cx="7588250" cy="746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FR" sz="2800" b="1">
                <a:solidFill>
                  <a:schemeClr val="tx1"/>
                </a:solidFill>
                <a:latin typeface="Calibri" pitchFamily="34" charset="0"/>
              </a:rPr>
              <a:t>Les pratiques contraires à l’éthique</a:t>
            </a:r>
          </a:p>
        </p:txBody>
      </p:sp>
      <p:graphicFrame>
        <p:nvGraphicFramePr>
          <p:cNvPr id="160774" name="Group 6"/>
          <p:cNvGraphicFramePr>
            <a:graphicFrameLocks noGrp="1"/>
          </p:cNvGraphicFramePr>
          <p:nvPr/>
        </p:nvGraphicFramePr>
        <p:xfrm>
          <a:off x="1071563" y="3171825"/>
          <a:ext cx="7559675" cy="2994025"/>
        </p:xfrm>
        <a:graphic>
          <a:graphicData uri="http://schemas.openxmlformats.org/drawingml/2006/table">
            <a:tbl>
              <a:tblPr/>
              <a:tblGrid>
                <a:gridCol w="708025"/>
                <a:gridCol w="6851650"/>
              </a:tblGrid>
              <a:tr h="5984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Arial" charset="0"/>
                          <a:cs typeface="Arial" charset="0"/>
                        </a:rPr>
                        <a:t>Accepter une invitation qui dépasse les règles de courtoisie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984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Accepter un cadeau, un don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6000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Entreprendre un voyage payé par une entreprise candidate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984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Répondre favorablement aux sollicitations d’un candidat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5984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Plus généralement, « mettre le doigt dans l’engrenage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
        <p:nvSpPr>
          <p:cNvPr id="8"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r>
              <a:rPr lang="fr-FR" sz="2000" b="1">
                <a:solidFill>
                  <a:srgbClr val="FF0000"/>
                </a:solidFill>
                <a:latin typeface="Verdana" pitchFamily="34" charset="0"/>
              </a:rPr>
              <a:t>LES RÈGLES DE DÉONTOLOGIE</a:t>
            </a:r>
          </a:p>
        </p:txBody>
      </p:sp>
    </p:spTree>
  </p:cSld>
  <p:clrMapOvr>
    <a:masterClrMapping/>
  </p:clrMapOvr>
  <p:transition>
    <p:dissolv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txBox="1">
            <a:spLocks noGrp="1"/>
          </p:cNvSpPr>
          <p:nvPr/>
        </p:nvSpPr>
        <p:spPr>
          <a:xfrm>
            <a:off x="6553200" y="6356350"/>
            <a:ext cx="2133600" cy="365125"/>
          </a:xfrm>
          <a:prstGeom prst="rect">
            <a:avLst/>
          </a:prstGeom>
          <a:noFill/>
        </p:spPr>
        <p:txBody>
          <a:bodyPr/>
          <a:lstStyle/>
          <a:p>
            <a:pPr algn="r" fontAlgn="auto">
              <a:spcBef>
                <a:spcPts val="0"/>
              </a:spcBef>
              <a:spcAft>
                <a:spcPts val="0"/>
              </a:spcAft>
              <a:defRPr/>
            </a:pPr>
            <a:fld id="{04B7C36E-42D6-4D59-B641-597E3E7D5EF6}" type="slidenum">
              <a:rPr lang="fr-FR" sz="1200">
                <a:solidFill>
                  <a:schemeClr val="tx1">
                    <a:tint val="75000"/>
                  </a:schemeClr>
                </a:solidFill>
                <a:latin typeface="+mn-lt"/>
                <a:cs typeface="+mn-cs"/>
              </a:rPr>
              <a:pPr algn="r" fontAlgn="auto">
                <a:spcBef>
                  <a:spcPts val="0"/>
                </a:spcBef>
                <a:spcAft>
                  <a:spcPts val="0"/>
                </a:spcAft>
                <a:defRPr/>
              </a:pPr>
              <a:t>82</a:t>
            </a:fld>
            <a:endParaRPr lang="fr-FR" sz="1200">
              <a:solidFill>
                <a:schemeClr val="tx1">
                  <a:tint val="75000"/>
                </a:schemeClr>
              </a:solidFill>
              <a:latin typeface="+mn-lt"/>
              <a:cs typeface="+mn-cs"/>
            </a:endParaRPr>
          </a:p>
        </p:txBody>
      </p:sp>
      <p:sp>
        <p:nvSpPr>
          <p:cNvPr id="161795" name="Titre 1"/>
          <p:cNvSpPr>
            <a:spLocks noGrp="1"/>
          </p:cNvSpPr>
          <p:nvPr>
            <p:ph type="title" idx="4294967295"/>
          </p:nvPr>
        </p:nvSpPr>
        <p:spPr>
          <a:xfrm>
            <a:off x="785813" y="30163"/>
            <a:ext cx="8064500" cy="684212"/>
          </a:xfrm>
        </p:spPr>
        <p:txBody>
          <a:bodyPr/>
          <a:lstStyle/>
          <a:p>
            <a:r>
              <a:rPr lang="fr-FR" sz="3000" smtClean="0"/>
              <a:t>LA CHARTE DE DÉONTOLOGIE</a:t>
            </a:r>
          </a:p>
        </p:txBody>
      </p:sp>
      <p:sp>
        <p:nvSpPr>
          <p:cNvPr id="8" name="Rectangle 2050"/>
          <p:cNvSpPr txBox="1">
            <a:spLocks/>
          </p:cNvSpPr>
          <p:nvPr/>
        </p:nvSpPr>
        <p:spPr bwMode="auto">
          <a:xfrm rot="16200000">
            <a:off x="-2270918" y="3158331"/>
            <a:ext cx="5429250" cy="684213"/>
          </a:xfrm>
          <a:prstGeom prst="rect">
            <a:avLst/>
          </a:prstGeom>
          <a:noFill/>
          <a:ln w="9525">
            <a:noFill/>
            <a:miter lim="800000"/>
            <a:headEnd/>
            <a:tailEnd/>
          </a:ln>
        </p:spPr>
        <p:txBody>
          <a:bodyPr anchor="ctr"/>
          <a:lstStyle/>
          <a:p>
            <a:pPr algn="ctr" eaLnBrk="0" hangingPunct="0"/>
            <a:r>
              <a:rPr lang="fr-FR" sz="2000" b="1">
                <a:solidFill>
                  <a:srgbClr val="FF0000"/>
                </a:solidFill>
                <a:latin typeface="Verdana" pitchFamily="34" charset="0"/>
              </a:rPr>
              <a:t>LES CHARTES DE DÉONTOLOGIE</a:t>
            </a:r>
          </a:p>
        </p:txBody>
      </p:sp>
      <p:sp>
        <p:nvSpPr>
          <p:cNvPr id="161797" name="ZoneTexte 8"/>
          <p:cNvSpPr txBox="1">
            <a:spLocks noChangeArrowheads="1"/>
          </p:cNvSpPr>
          <p:nvPr/>
        </p:nvSpPr>
        <p:spPr bwMode="auto">
          <a:xfrm>
            <a:off x="1285875" y="1450975"/>
            <a:ext cx="7429500" cy="5113338"/>
          </a:xfrm>
          <a:prstGeom prst="rect">
            <a:avLst/>
          </a:prstGeom>
          <a:noFill/>
          <a:ln w="9525">
            <a:noFill/>
            <a:miter lim="800000"/>
            <a:headEnd/>
            <a:tailEnd/>
          </a:ln>
        </p:spPr>
        <p:txBody>
          <a:bodyPr>
            <a:spAutoFit/>
          </a:bodyPr>
          <a:lstStyle/>
          <a:p>
            <a:pPr algn="ctr"/>
            <a:r>
              <a:rPr lang="fr-FR" sz="2400" b="1"/>
              <a:t>L’article 7 de la Loi n°06-01 du 20 février 2006 relative à la prévention et à la lutte contre la corruption dispose :</a:t>
            </a:r>
          </a:p>
          <a:p>
            <a:endParaRPr lang="fr-FR"/>
          </a:p>
          <a:p>
            <a:pPr algn="just"/>
            <a:r>
              <a:rPr lang="fr-FR" sz="2400"/>
              <a:t>« </a:t>
            </a:r>
            <a:r>
              <a:rPr lang="fr-FR" sz="2400" i="1"/>
              <a:t>Afin de renforcer la lutte contre la corruption, l’Etat, les assemblée élues, les collectivités locales, les établissements et organismes de droit public, ainsi que les entreprises publiques ayant des activités économiques se doivent d’encourager l’intégrité, l’honnêteté et la responsabilité de leurs agents et de leurs élus </a:t>
            </a:r>
            <a:r>
              <a:rPr lang="fr-FR" sz="2400" b="1" i="1"/>
              <a:t>en adoptant, notamment, des codes et des règles de conduite </a:t>
            </a:r>
            <a:r>
              <a:rPr lang="fr-FR" sz="2400" i="1"/>
              <a:t>pour l’exercice correct, honorable et adéquat des fonctions publiques et mandats électifs. </a:t>
            </a:r>
            <a:r>
              <a:rPr lang="fr-FR" sz="2400"/>
              <a:t>»</a:t>
            </a:r>
          </a:p>
        </p:txBody>
      </p:sp>
      <p:sp>
        <p:nvSpPr>
          <p:cNvPr id="161798" name="Rectangle 6"/>
          <p:cNvSpPr>
            <a:spLocks noChangeArrowheads="1"/>
          </p:cNvSpPr>
          <p:nvPr/>
        </p:nvSpPr>
        <p:spPr bwMode="auto">
          <a:xfrm>
            <a:off x="4067175" y="836613"/>
            <a:ext cx="1944688" cy="366712"/>
          </a:xfrm>
          <a:prstGeom prst="rect">
            <a:avLst/>
          </a:prstGeom>
          <a:solidFill>
            <a:srgbClr val="A1FDB0"/>
          </a:solidFill>
          <a:ln w="9525">
            <a:noFill/>
            <a:miter lim="800000"/>
            <a:headEnd/>
            <a:tailEnd/>
          </a:ln>
          <a:effectLst/>
        </p:spPr>
        <p:txBody>
          <a:bodyPr>
            <a:spAutoFit/>
          </a:bodyPr>
          <a:lstStyle/>
          <a:p>
            <a:r>
              <a:rPr lang="fr-FR" b="1">
                <a:solidFill>
                  <a:schemeClr val="tx2"/>
                </a:solidFill>
              </a:rPr>
              <a:t>L’OBLIGATION</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idx="4294967295"/>
          </p:nvPr>
        </p:nvSpPr>
        <p:spPr>
          <a:xfrm>
            <a:off x="1006475" y="287338"/>
            <a:ext cx="7310438" cy="838200"/>
          </a:xfrm>
        </p:spPr>
        <p:txBody>
          <a:bodyPr/>
          <a:lstStyle/>
          <a:p>
            <a:pPr marL="838200" indent="-838200"/>
            <a:r>
              <a:rPr lang="fr-FR" sz="3600" smtClean="0"/>
              <a:t> </a:t>
            </a:r>
            <a:r>
              <a:rPr lang="fr-FR" smtClean="0">
                <a:solidFill>
                  <a:srgbClr val="CC3300"/>
                </a:solidFill>
              </a:rPr>
              <a:t>3/ </a:t>
            </a:r>
            <a:r>
              <a:rPr lang="fr-FR" sz="3600" smtClean="0">
                <a:solidFill>
                  <a:srgbClr val="CC3300"/>
                </a:solidFill>
              </a:rPr>
              <a:t>Un droit inspiré</a:t>
            </a:r>
            <a:r>
              <a:rPr lang="fr-FR" sz="3600" smtClean="0"/>
              <a:t> </a:t>
            </a:r>
            <a:r>
              <a:rPr lang="fr-FR" smtClean="0">
                <a:solidFill>
                  <a:srgbClr val="CC3300"/>
                </a:solidFill>
              </a:rPr>
              <a:t/>
            </a:r>
            <a:br>
              <a:rPr lang="fr-FR" smtClean="0">
                <a:solidFill>
                  <a:srgbClr val="CC3300"/>
                </a:solidFill>
              </a:rPr>
            </a:br>
            <a:endParaRPr lang="fr-FR" smtClean="0">
              <a:solidFill>
                <a:srgbClr val="CC3300"/>
              </a:solidFill>
            </a:endParaRPr>
          </a:p>
        </p:txBody>
      </p:sp>
      <p:sp>
        <p:nvSpPr>
          <p:cNvPr id="125955" name="Rectangle 3"/>
          <p:cNvSpPr>
            <a:spLocks noGrp="1" noChangeArrowheads="1"/>
          </p:cNvSpPr>
          <p:nvPr>
            <p:ph type="body" idx="4294967295"/>
          </p:nvPr>
        </p:nvSpPr>
        <p:spPr>
          <a:xfrm>
            <a:off x="468313" y="1844675"/>
            <a:ext cx="7696200" cy="3657600"/>
          </a:xfrm>
          <a:solidFill>
            <a:srgbClr val="FFFF00"/>
          </a:solidFill>
        </p:spPr>
        <p:txBody>
          <a:bodyPr/>
          <a:lstStyle/>
          <a:p>
            <a:endParaRPr lang="fr-FR" smtClean="0"/>
          </a:p>
          <a:p>
            <a:endParaRPr lang="fr-FR" smtClean="0"/>
          </a:p>
          <a:p>
            <a:r>
              <a:rPr lang="fr-FR" smtClean="0"/>
              <a:t>Impact du lien historique, </a:t>
            </a:r>
          </a:p>
          <a:p>
            <a:r>
              <a:rPr lang="fr-FR" smtClean="0"/>
              <a:t>Dominée par l’idée de maintenir un formalisme protecteur des deniers publics</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6808</TotalTime>
  <Words>5713</Words>
  <Application>Microsoft Office PowerPoint</Application>
  <PresentationFormat>Affichage à l'écran (4:3)</PresentationFormat>
  <Paragraphs>978</Paragraphs>
  <Slides>82</Slides>
  <Notes>22</Notes>
  <HiddenSlides>0</HiddenSlides>
  <MMClips>0</MMClips>
  <ScaleCrop>false</ScaleCrop>
  <HeadingPairs>
    <vt:vector size="4" baseType="variant">
      <vt:variant>
        <vt:lpstr>Thème</vt:lpstr>
      </vt:variant>
      <vt:variant>
        <vt:i4>1</vt:i4>
      </vt:variant>
      <vt:variant>
        <vt:lpstr>Titres des diapositives</vt:lpstr>
      </vt:variant>
      <vt:variant>
        <vt:i4>82</vt:i4>
      </vt:variant>
    </vt:vector>
  </HeadingPairs>
  <TitlesOfParts>
    <vt:vector size="83" baseType="lpstr">
      <vt:lpstr>Modèle par défaut</vt:lpstr>
      <vt:lpstr>Diapositive 1</vt:lpstr>
      <vt:lpstr>Diapositive 2</vt:lpstr>
      <vt:lpstr>Evolution des marchés publics en Algérie</vt:lpstr>
      <vt:lpstr>Part des dépenses d’équipement dans la dépense publique totale </vt:lpstr>
      <vt:lpstr>Part des investissements publics dans le PIB </vt:lpstr>
      <vt:lpstr>SPECIFICITES DU DROIT DES MARCHES PUBLICS EN ALGERIE </vt:lpstr>
      <vt:lpstr>                  </vt:lpstr>
      <vt:lpstr>2/ Un droit d’origine réglementaire  </vt:lpstr>
      <vt:lpstr> 3/ Un droit inspiré  </vt:lpstr>
      <vt:lpstr>4/ Un droit influencé par les tendances universelles  </vt:lpstr>
      <vt:lpstr> 5/ un droit dédié au développement durable    </vt:lpstr>
      <vt:lpstr> 6. Disponibilité de l’information économique sur les marchés publics    </vt:lpstr>
      <vt:lpstr>   Consécration des 3 principes fondamentaux  de passation des marchés publics (Art. 3 )</vt:lpstr>
      <vt:lpstr>LIBRE ACCÈS À LA COMMANDE PUBLIQUE </vt:lpstr>
      <vt:lpstr>EGALITE D’ACCÈS À LA COMMANDE PUBLIQUE </vt:lpstr>
      <vt:lpstr>         TRANSPARENCE DES PROCEDURES </vt:lpstr>
      <vt:lpstr>    Définition juridique d’un marché public</vt:lpstr>
      <vt:lpstr>        Typologie des marchés publics</vt:lpstr>
      <vt:lpstr>        Typologie des marchés publics</vt:lpstr>
      <vt:lpstr>Diapositive 20</vt:lpstr>
      <vt:lpstr>Diapositive 21</vt:lpstr>
      <vt:lpstr>Diapositive 22</vt:lpstr>
      <vt:lpstr>Diapositive 23</vt:lpstr>
      <vt:lpstr>Diapositive 24</vt:lpstr>
      <vt:lpstr>Diapositive 25</vt:lpstr>
      <vt:lpstr>Diapositive 26</vt:lpstr>
      <vt:lpstr>   Principales nouveautés renforçant l’égalité d’accès, la concurrence et la transparence</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lpstr>Diapositive 73</vt:lpstr>
      <vt:lpstr>LES OBLIGATIONS DU S/C</vt:lpstr>
      <vt:lpstr>LES OBLIGATIONS DE L’ACHETEUR PUBLIC</vt:lpstr>
      <vt:lpstr>LES OBLIGATIONS DU S/C</vt:lpstr>
      <vt:lpstr>LES OBLIGATIONS DU S/C</vt:lpstr>
      <vt:lpstr>LES OBLIGATIONS DU S/C</vt:lpstr>
      <vt:lpstr>LES OBLIGATIONS DU S/C</vt:lpstr>
      <vt:lpstr>LES OBLIGATIONS DU S/C</vt:lpstr>
      <vt:lpstr>LES OBLIGATIONS DU S/C</vt:lpstr>
      <vt:lpstr>LA CHARTE DE DÉONTOLOGIE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PRINCIPE DES MARCHES PUBLICS</dc:title>
  <dc:creator>HP</dc:creator>
  <cp:lastModifiedBy>hallah</cp:lastModifiedBy>
  <cp:revision>269</cp:revision>
  <dcterms:created xsi:type="dcterms:W3CDTF">2009-03-12T19:03:52Z</dcterms:created>
  <dcterms:modified xsi:type="dcterms:W3CDTF">2011-02-01T17:46:21Z</dcterms:modified>
</cp:coreProperties>
</file>